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96" r:id="rId3"/>
    <p:sldId id="257" r:id="rId4"/>
    <p:sldId id="306" r:id="rId5"/>
    <p:sldId id="305" r:id="rId6"/>
    <p:sldId id="312" r:id="rId7"/>
    <p:sldId id="308" r:id="rId8"/>
    <p:sldId id="313" r:id="rId9"/>
    <p:sldId id="311" r:id="rId10"/>
    <p:sldId id="297" r:id="rId11"/>
    <p:sldId id="309" r:id="rId12"/>
    <p:sldId id="31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C8F5"/>
    <a:srgbClr val="FEE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16054F-8DA7-4EC1-A13B-676165F52D99}" v="1" dt="2026-02-24T13:52:20.3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7386" autoAdjust="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Meehan" userId="5a3239a0-87df-47b8-85ef-444836059904" providerId="ADAL" clId="{F2F3FC08-0E90-4BF1-BFC4-32289817F8E0}"/>
    <pc:docChg chg="custSel modSld">
      <pc:chgData name="James Meehan" userId="5a3239a0-87df-47b8-85ef-444836059904" providerId="ADAL" clId="{F2F3FC08-0E90-4BF1-BFC4-32289817F8E0}" dt="2026-02-24T13:52:22.659" v="13" actId="1076"/>
      <pc:docMkLst>
        <pc:docMk/>
      </pc:docMkLst>
      <pc:sldChg chg="addSp delSp modSp mod">
        <pc:chgData name="James Meehan" userId="5a3239a0-87df-47b8-85ef-444836059904" providerId="ADAL" clId="{F2F3FC08-0E90-4BF1-BFC4-32289817F8E0}" dt="2026-02-24T13:52:22.659" v="13" actId="1076"/>
        <pc:sldMkLst>
          <pc:docMk/>
          <pc:sldMk cId="948978605" sldId="256"/>
        </pc:sldMkLst>
        <pc:spChg chg="mod">
          <ac:chgData name="James Meehan" userId="5a3239a0-87df-47b8-85ef-444836059904" providerId="ADAL" clId="{F2F3FC08-0E90-4BF1-BFC4-32289817F8E0}" dt="2026-02-24T13:52:13.699" v="11" actId="34135"/>
          <ac:spMkLst>
            <pc:docMk/>
            <pc:sldMk cId="948978605" sldId="256"/>
            <ac:spMk id="3" creationId="{0906CB12-1967-D934-502E-F9330985E9B3}"/>
          </ac:spMkLst>
        </pc:spChg>
        <pc:spChg chg="mod ord">
          <ac:chgData name="James Meehan" userId="5a3239a0-87df-47b8-85ef-444836059904" providerId="ADAL" clId="{F2F3FC08-0E90-4BF1-BFC4-32289817F8E0}" dt="2026-02-24T13:52:20.329" v="12" actId="164"/>
          <ac:spMkLst>
            <pc:docMk/>
            <pc:sldMk cId="948978605" sldId="256"/>
            <ac:spMk id="5" creationId="{81640754-9E5A-B310-29F5-6FB3F23BCDFC}"/>
          </ac:spMkLst>
        </pc:spChg>
        <pc:grpChg chg="add mod">
          <ac:chgData name="James Meehan" userId="5a3239a0-87df-47b8-85ef-444836059904" providerId="ADAL" clId="{F2F3FC08-0E90-4BF1-BFC4-32289817F8E0}" dt="2026-02-24T13:52:22.659" v="13" actId="1076"/>
          <ac:grpSpMkLst>
            <pc:docMk/>
            <pc:sldMk cId="948978605" sldId="256"/>
            <ac:grpSpMk id="8" creationId="{AB989551-92CE-DB11-9583-C07D06AE8AD9}"/>
          </ac:grpSpMkLst>
        </pc:grpChg>
        <pc:picChg chg="del">
          <ac:chgData name="James Meehan" userId="5a3239a0-87df-47b8-85ef-444836059904" providerId="ADAL" clId="{F2F3FC08-0E90-4BF1-BFC4-32289817F8E0}" dt="2026-02-24T13:51:50.435" v="0" actId="478"/>
          <ac:picMkLst>
            <pc:docMk/>
            <pc:sldMk cId="948978605" sldId="256"/>
            <ac:picMk id="4" creationId="{A19DBEB4-548F-10E2-4909-EF3C3C6B9133}"/>
          </ac:picMkLst>
        </pc:picChg>
        <pc:picChg chg="add mod">
          <ac:chgData name="James Meehan" userId="5a3239a0-87df-47b8-85ef-444836059904" providerId="ADAL" clId="{F2F3FC08-0E90-4BF1-BFC4-32289817F8E0}" dt="2026-02-24T13:52:20.329" v="12" actId="164"/>
          <ac:picMkLst>
            <pc:docMk/>
            <pc:sldMk cId="948978605" sldId="256"/>
            <ac:picMk id="7" creationId="{6179E77D-F76D-8C98-71B8-3AC9B05D0E5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A743D-2E38-4C13-88EA-CBD7183CF2FF}" type="datetimeFigureOut">
              <a:rPr lang="en-GB" smtClean="0"/>
              <a:t>24/02/2026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784A5F-84F8-4F63-BE37-78EEB58FEE00}" type="slidenum">
              <a:rPr lang="en-GB" smtClean="0"/>
              <a:t>‹#›</a:t>
            </a:fld>
            <a:endParaRPr lang="en-GB"/>
          </a:p>
        </p:txBody>
      </p:sp>
    </p:spTree>
    <p:extLst>
      <p:ext uri="{BB962C8B-B14F-4D97-AF65-F5344CB8AC3E}">
        <p14:creationId xmlns:p14="http://schemas.microsoft.com/office/powerpoint/2010/main" val="2709582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F784A5F-84F8-4F63-BE37-78EEB58FEE00}" type="slidenum">
              <a:rPr lang="en-GB" smtClean="0"/>
              <a:t>3</a:t>
            </a:fld>
            <a:endParaRPr lang="en-GB" dirty="0"/>
          </a:p>
        </p:txBody>
      </p:sp>
    </p:spTree>
    <p:extLst>
      <p:ext uri="{BB962C8B-B14F-4D97-AF65-F5344CB8AC3E}">
        <p14:creationId xmlns:p14="http://schemas.microsoft.com/office/powerpoint/2010/main" val="25003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6DED7-6F1F-F237-AE0E-7259434F62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349F2-8643-5675-6201-24A2637F1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57209-D903-6063-DB39-5D8D9314279D}"/>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13CD67CD-017E-F934-3A04-347B39EA237A}"/>
              </a:ext>
            </a:extLst>
          </p:cNvPr>
          <p:cNvSpPr>
            <a:spLocks noGrp="1"/>
          </p:cNvSpPr>
          <p:nvPr>
            <p:ph type="sldNum" sz="quarter" idx="5"/>
          </p:nvPr>
        </p:nvSpPr>
        <p:spPr/>
        <p:txBody>
          <a:bodyPr/>
          <a:lstStyle/>
          <a:p>
            <a:fld id="{0F784A5F-84F8-4F63-BE37-78EEB58FEE00}" type="slidenum">
              <a:rPr lang="en-GB" smtClean="0"/>
              <a:t>5</a:t>
            </a:fld>
            <a:endParaRPr lang="en-GB"/>
          </a:p>
        </p:txBody>
      </p:sp>
    </p:spTree>
    <p:extLst>
      <p:ext uri="{BB962C8B-B14F-4D97-AF65-F5344CB8AC3E}">
        <p14:creationId xmlns:p14="http://schemas.microsoft.com/office/powerpoint/2010/main" val="2620406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9CB0D-6039-8F8C-4A0F-E98AD0721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4161A-8DDD-823F-0A08-77B54AC80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C2BFC3-9518-4084-0A32-7756E49ED32A}"/>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CCC0FB83-0D74-AD7F-3EFB-EAC19607072F}"/>
              </a:ext>
            </a:extLst>
          </p:cNvPr>
          <p:cNvSpPr>
            <a:spLocks noGrp="1"/>
          </p:cNvSpPr>
          <p:nvPr>
            <p:ph type="sldNum" sz="quarter" idx="5"/>
          </p:nvPr>
        </p:nvSpPr>
        <p:spPr/>
        <p:txBody>
          <a:bodyPr/>
          <a:lstStyle/>
          <a:p>
            <a:fld id="{0F784A5F-84F8-4F63-BE37-78EEB58FEE00}" type="slidenum">
              <a:rPr lang="en-GB" smtClean="0"/>
              <a:t>7</a:t>
            </a:fld>
            <a:endParaRPr lang="en-GB"/>
          </a:p>
        </p:txBody>
      </p:sp>
    </p:spTree>
    <p:extLst>
      <p:ext uri="{BB962C8B-B14F-4D97-AF65-F5344CB8AC3E}">
        <p14:creationId xmlns:p14="http://schemas.microsoft.com/office/powerpoint/2010/main" val="1641885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8EE27-2078-427F-DCD9-112F75B14A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77126-B241-EB19-2AC9-E0F2D8459A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76C17D-A2DC-A3A5-014E-8CF55BD9D225}"/>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C88391D8-099E-AC52-8E62-CD2C65D5DF7D}"/>
              </a:ext>
            </a:extLst>
          </p:cNvPr>
          <p:cNvSpPr>
            <a:spLocks noGrp="1"/>
          </p:cNvSpPr>
          <p:nvPr>
            <p:ph type="sldNum" sz="quarter" idx="5"/>
          </p:nvPr>
        </p:nvSpPr>
        <p:spPr/>
        <p:txBody>
          <a:bodyPr/>
          <a:lstStyle/>
          <a:p>
            <a:fld id="{0F784A5F-84F8-4F63-BE37-78EEB58FEE00}" type="slidenum">
              <a:rPr lang="en-GB" smtClean="0"/>
              <a:t>8</a:t>
            </a:fld>
            <a:endParaRPr lang="en-GB"/>
          </a:p>
        </p:txBody>
      </p:sp>
    </p:spTree>
    <p:extLst>
      <p:ext uri="{BB962C8B-B14F-4D97-AF65-F5344CB8AC3E}">
        <p14:creationId xmlns:p14="http://schemas.microsoft.com/office/powerpoint/2010/main" val="1978550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C3F59-D4E9-934C-283A-BDD84CC34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72C84-254D-54DE-0AAC-0A31F8EC47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3881A-55EF-CAB6-9708-982D669CD1C0}"/>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E00E89C2-C230-A03F-9F54-E15B447107E8}"/>
              </a:ext>
            </a:extLst>
          </p:cNvPr>
          <p:cNvSpPr>
            <a:spLocks noGrp="1"/>
          </p:cNvSpPr>
          <p:nvPr>
            <p:ph type="sldNum" sz="quarter" idx="5"/>
          </p:nvPr>
        </p:nvSpPr>
        <p:spPr/>
        <p:txBody>
          <a:bodyPr/>
          <a:lstStyle/>
          <a:p>
            <a:fld id="{0F784A5F-84F8-4F63-BE37-78EEB58FEE00}" type="slidenum">
              <a:rPr lang="en-GB" smtClean="0"/>
              <a:t>9</a:t>
            </a:fld>
            <a:endParaRPr lang="en-GB"/>
          </a:p>
        </p:txBody>
      </p:sp>
    </p:spTree>
    <p:extLst>
      <p:ext uri="{BB962C8B-B14F-4D97-AF65-F5344CB8AC3E}">
        <p14:creationId xmlns:p14="http://schemas.microsoft.com/office/powerpoint/2010/main" val="845299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B0633-991E-9223-37F4-815C6CC08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CD054-B3E9-9AC3-0D96-419D08ACC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9DF0A-0475-17A0-16D6-67D3995A3004}"/>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C0B799AA-C555-F2C0-2D68-6EDF631CA67B}"/>
              </a:ext>
            </a:extLst>
          </p:cNvPr>
          <p:cNvSpPr>
            <a:spLocks noGrp="1"/>
          </p:cNvSpPr>
          <p:nvPr>
            <p:ph type="sldNum" sz="quarter" idx="5"/>
          </p:nvPr>
        </p:nvSpPr>
        <p:spPr/>
        <p:txBody>
          <a:bodyPr/>
          <a:lstStyle/>
          <a:p>
            <a:fld id="{0F784A5F-84F8-4F63-BE37-78EEB58FEE00}" type="slidenum">
              <a:rPr lang="en-GB" smtClean="0"/>
              <a:t>10</a:t>
            </a:fld>
            <a:endParaRPr lang="en-GB"/>
          </a:p>
        </p:txBody>
      </p:sp>
    </p:spTree>
    <p:extLst>
      <p:ext uri="{BB962C8B-B14F-4D97-AF65-F5344CB8AC3E}">
        <p14:creationId xmlns:p14="http://schemas.microsoft.com/office/powerpoint/2010/main" val="64162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C2AB7-9E1E-2AF5-4EAD-03AEE3B2A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8C85F-0343-680C-782F-63C72B398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BD33B-76C4-F938-0916-BAC64066DBF6}"/>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C70BBE81-C357-2FB5-ADC7-3A4BC0A1A5C6}"/>
              </a:ext>
            </a:extLst>
          </p:cNvPr>
          <p:cNvSpPr>
            <a:spLocks noGrp="1"/>
          </p:cNvSpPr>
          <p:nvPr>
            <p:ph type="sldNum" sz="quarter" idx="5"/>
          </p:nvPr>
        </p:nvSpPr>
        <p:spPr/>
        <p:txBody>
          <a:bodyPr/>
          <a:lstStyle/>
          <a:p>
            <a:fld id="{0F784A5F-84F8-4F63-BE37-78EEB58FEE00}" type="slidenum">
              <a:rPr lang="en-GB" smtClean="0"/>
              <a:t>11</a:t>
            </a:fld>
            <a:endParaRPr lang="en-GB"/>
          </a:p>
        </p:txBody>
      </p:sp>
    </p:spTree>
    <p:extLst>
      <p:ext uri="{BB962C8B-B14F-4D97-AF65-F5344CB8AC3E}">
        <p14:creationId xmlns:p14="http://schemas.microsoft.com/office/powerpoint/2010/main" val="2712590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9D19-7817-93F8-9658-2F1EF3446D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67B00-F2D9-27AC-6163-CF5B5AD47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B690B-61C2-840F-8C6C-61DA0EDF5536}"/>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0448F540-9A57-3B02-9A81-8D02AF6BCDAF}"/>
              </a:ext>
            </a:extLst>
          </p:cNvPr>
          <p:cNvSpPr>
            <a:spLocks noGrp="1"/>
          </p:cNvSpPr>
          <p:nvPr>
            <p:ph type="sldNum" sz="quarter" idx="5"/>
          </p:nvPr>
        </p:nvSpPr>
        <p:spPr/>
        <p:txBody>
          <a:bodyPr/>
          <a:lstStyle/>
          <a:p>
            <a:fld id="{0F784A5F-84F8-4F63-BE37-78EEB58FEE00}" type="slidenum">
              <a:rPr lang="en-GB" smtClean="0"/>
              <a:t>12</a:t>
            </a:fld>
            <a:endParaRPr lang="en-GB"/>
          </a:p>
        </p:txBody>
      </p:sp>
    </p:spTree>
    <p:extLst>
      <p:ext uri="{BB962C8B-B14F-4D97-AF65-F5344CB8AC3E}">
        <p14:creationId xmlns:p14="http://schemas.microsoft.com/office/powerpoint/2010/main" val="3660036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DC8A-EEC1-AE39-2748-AB784639A5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B755191-27F9-ADD0-764F-20AD4C469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4E91CB-BA64-B3D5-0BC6-499F2C1704FE}"/>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5" name="Footer Placeholder 4">
            <a:extLst>
              <a:ext uri="{FF2B5EF4-FFF2-40B4-BE49-F238E27FC236}">
                <a16:creationId xmlns:a16="http://schemas.microsoft.com/office/drawing/2014/main" id="{62999202-7C3D-1C96-C3E3-518F95F640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27F628-E7E7-8E2F-A2BF-43813FD23BC9}"/>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31711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14E6-733C-2A43-0387-ED07F5E823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E308E6-19B1-1CCD-6ABC-7ACD34ADD7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BB04DD-C7D5-0B6A-D2A6-0BA9DF66A0BB}"/>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5" name="Footer Placeholder 4">
            <a:extLst>
              <a:ext uri="{FF2B5EF4-FFF2-40B4-BE49-F238E27FC236}">
                <a16:creationId xmlns:a16="http://schemas.microsoft.com/office/drawing/2014/main" id="{97982BF5-D9EC-6CF3-40CC-6758AD6279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91D8F5-B741-2105-B703-F52B44297EF3}"/>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28749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1825D-C25E-1F4F-7DDB-F91E58B00E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D044C5-BC45-056D-B5AF-438145F906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72E192-44AF-176F-4E68-3EF05712480A}"/>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5" name="Footer Placeholder 4">
            <a:extLst>
              <a:ext uri="{FF2B5EF4-FFF2-40B4-BE49-F238E27FC236}">
                <a16:creationId xmlns:a16="http://schemas.microsoft.com/office/drawing/2014/main" id="{83044B00-AF0C-FF77-1282-5B8E80B0A3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F5DED9-C210-1429-48EB-E55D4CC52426}"/>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2799159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E1604-CC30-BC8A-517B-8580C661E6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84032F-3B5A-D698-9E38-D70057FBD2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B1E7EB1-55C3-D9FA-AC30-B7B863F6E0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3B1566-9B5F-1D7A-694E-0D95A9146B2F}"/>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6" name="Footer Placeholder 5">
            <a:extLst>
              <a:ext uri="{FF2B5EF4-FFF2-40B4-BE49-F238E27FC236}">
                <a16:creationId xmlns:a16="http://schemas.microsoft.com/office/drawing/2014/main" id="{064E135C-05BE-6EC7-EEA6-B290EB2ED3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B79E0C-1514-4ADC-A080-14B859130376}"/>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2366911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89762-EC9C-EB71-9C22-2F014EBFB02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0C628A-DA21-D3A3-FE2F-F3FF645D72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185757-668C-CF5A-DDD4-58652D9922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E7BB027-A523-EFF5-1D7A-1840F9106F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0A72A4-601F-4256-1BCE-DBBDA20D32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7B408B4-EFFB-B5D5-9F6C-01EAEE344457}"/>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8" name="Footer Placeholder 7">
            <a:extLst>
              <a:ext uri="{FF2B5EF4-FFF2-40B4-BE49-F238E27FC236}">
                <a16:creationId xmlns:a16="http://schemas.microsoft.com/office/drawing/2014/main" id="{7BEFE53B-6C1C-7B9A-889E-0A436A2658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0DBEA66-505D-82ED-369D-9781855261A4}"/>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1377794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51553-6E01-B969-63BB-CBBA4525833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FDBAF8-1628-4B09-9D80-BED1F2B92775}"/>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4" name="Footer Placeholder 3">
            <a:extLst>
              <a:ext uri="{FF2B5EF4-FFF2-40B4-BE49-F238E27FC236}">
                <a16:creationId xmlns:a16="http://schemas.microsoft.com/office/drawing/2014/main" id="{1EDEA840-E636-0879-6C44-73C3218F11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41F0B1A-382F-42B8-CDE4-7C19719649A8}"/>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4271777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A5C30A-1143-813A-06F4-25D2D6F2E5E9}"/>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3" name="Footer Placeholder 2">
            <a:extLst>
              <a:ext uri="{FF2B5EF4-FFF2-40B4-BE49-F238E27FC236}">
                <a16:creationId xmlns:a16="http://schemas.microsoft.com/office/drawing/2014/main" id="{35E6E625-C605-422D-E62F-CE29EE540F3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BF1BCE-8A4E-D161-33CF-814984E19F97}"/>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95838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AA6EE-F641-740D-D1A5-8D3F1E7C73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36577A-9384-84DE-4E3D-5140910A9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1095BA9-18C9-8F63-7A42-E4B812DA58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AE3BC3-16DA-CB47-981F-20B894D59F1B}"/>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6" name="Footer Placeholder 5">
            <a:extLst>
              <a:ext uri="{FF2B5EF4-FFF2-40B4-BE49-F238E27FC236}">
                <a16:creationId xmlns:a16="http://schemas.microsoft.com/office/drawing/2014/main" id="{6B37F35B-C9C0-DF92-DC70-3EF2457C10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D34D09-F094-C77D-F553-497C6F40288B}"/>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190295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2A62-1DE2-B050-360A-4022BC876F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CF6ABB-B595-3122-10A0-6F95C4AD0B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654B411-AF5D-A2CA-F1DE-C86EC10D9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163296-0A94-E14E-A958-2ADCCFD7A8EF}"/>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6" name="Footer Placeholder 5">
            <a:extLst>
              <a:ext uri="{FF2B5EF4-FFF2-40B4-BE49-F238E27FC236}">
                <a16:creationId xmlns:a16="http://schemas.microsoft.com/office/drawing/2014/main" id="{2577202B-258D-6BF5-3A00-4548382763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CB5F2B-3673-719A-6349-88724DBCFCA1}"/>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4207038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1CBD5-FC93-9B6B-3EF6-D839D27383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0423AC-3612-121B-9B53-A069CFB35E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099693-20AC-2808-238E-269C63C5AB66}"/>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5" name="Footer Placeholder 4">
            <a:extLst>
              <a:ext uri="{FF2B5EF4-FFF2-40B4-BE49-F238E27FC236}">
                <a16:creationId xmlns:a16="http://schemas.microsoft.com/office/drawing/2014/main" id="{F8675F09-992D-91A4-8E20-8C6B6C3D78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484C14-D1DA-CAFF-89ED-BB89021719C0}"/>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330221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6BF3E3-BD9C-41EC-DD26-7DFC23429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E9F8977-095E-4D8B-6AE0-92D915AFC0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FA362C-7310-669C-B7CF-28C84687F301}"/>
              </a:ext>
            </a:extLst>
          </p:cNvPr>
          <p:cNvSpPr>
            <a:spLocks noGrp="1"/>
          </p:cNvSpPr>
          <p:nvPr>
            <p:ph type="dt" sz="half" idx="10"/>
          </p:nvPr>
        </p:nvSpPr>
        <p:spPr/>
        <p:txBody>
          <a:bodyPr/>
          <a:lstStyle/>
          <a:p>
            <a:fld id="{D01AEBFA-B94A-45EB-9685-A2BB99111174}" type="datetimeFigureOut">
              <a:rPr lang="en-GB" smtClean="0"/>
              <a:t>24/02/2026</a:t>
            </a:fld>
            <a:endParaRPr lang="en-GB"/>
          </a:p>
        </p:txBody>
      </p:sp>
      <p:sp>
        <p:nvSpPr>
          <p:cNvPr id="5" name="Footer Placeholder 4">
            <a:extLst>
              <a:ext uri="{FF2B5EF4-FFF2-40B4-BE49-F238E27FC236}">
                <a16:creationId xmlns:a16="http://schemas.microsoft.com/office/drawing/2014/main" id="{A03FFEF3-CAE5-595D-AA58-66FF9FEB1F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C4FD8C-6F4C-CF9F-6ABB-AD1029379347}"/>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578742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3388B5-769E-41E3-F695-8A6BC17D4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D009B01-5613-BDFE-3E1A-A8FBFDD191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F4D633-0EBE-D151-0D17-C6BA46F80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1AEBFA-B94A-45EB-9685-A2BB99111174}" type="datetimeFigureOut">
              <a:rPr lang="en-GB" smtClean="0"/>
              <a:t>24/02/2026</a:t>
            </a:fld>
            <a:endParaRPr lang="en-GB"/>
          </a:p>
        </p:txBody>
      </p:sp>
      <p:sp>
        <p:nvSpPr>
          <p:cNvPr id="5" name="Footer Placeholder 4">
            <a:extLst>
              <a:ext uri="{FF2B5EF4-FFF2-40B4-BE49-F238E27FC236}">
                <a16:creationId xmlns:a16="http://schemas.microsoft.com/office/drawing/2014/main" id="{B658E3A4-D77F-3D93-9AC8-37DF82EFAE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2CBAADF-6545-35D2-948C-063D3E90D2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8B657F-D423-4898-A3EF-F3231D4C864D}" type="slidenum">
              <a:rPr lang="en-GB" smtClean="0"/>
              <a:t>‹#›</a:t>
            </a:fld>
            <a:endParaRPr lang="en-GB"/>
          </a:p>
        </p:txBody>
      </p:sp>
    </p:spTree>
    <p:extLst>
      <p:ext uri="{BB962C8B-B14F-4D97-AF65-F5344CB8AC3E}">
        <p14:creationId xmlns:p14="http://schemas.microsoft.com/office/powerpoint/2010/main" val="33908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32.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54.png"/><Relationship Id="rId2" Type="http://schemas.openxmlformats.org/officeDocument/2006/relationships/notesSlide" Target="../notesSlides/notesSlide6.xml"/><Relationship Id="rId16" Type="http://schemas.openxmlformats.org/officeDocument/2006/relationships/image" Target="../media/image45.jpeg"/><Relationship Id="rId20"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jpe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jpeg"/><Relationship Id="rId27"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06CB12-1967-D934-502E-F9330985E9B3}"/>
              </a:ext>
            </a:extLst>
          </p:cNvPr>
          <p:cNvSpPr>
            <a:spLocks noGrp="1" noRot="1" noMove="1" noResize="1" noEditPoints="1" noAdjustHandles="1" noChangeArrowheads="1" noChangeShapeType="1"/>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3892A06-FE15-DA70-AC50-E3351D480C78}"/>
              </a:ext>
            </a:extLst>
          </p:cNvPr>
          <p:cNvSpPr>
            <a:spLocks noGrp="1"/>
          </p:cNvSpPr>
          <p:nvPr>
            <p:ph type="ctrTitle"/>
          </p:nvPr>
        </p:nvSpPr>
        <p:spPr>
          <a:xfrm>
            <a:off x="94891" y="71630"/>
            <a:ext cx="12334884" cy="1224911"/>
          </a:xfrm>
        </p:spPr>
        <p:txBody>
          <a:bodyPr>
            <a:normAutofit fontScale="90000"/>
          </a:bodyPr>
          <a:lstStyle/>
          <a:p>
            <a:r>
              <a:rPr lang="en-GB" sz="4800" b="1" dirty="0">
                <a:solidFill>
                  <a:schemeClr val="bg1"/>
                </a:solidFill>
              </a:rPr>
              <a:t>X026 – St Anns Landscape Presentation – </a:t>
            </a:r>
            <a:br>
              <a:rPr lang="en-GB" sz="4800" b="1" dirty="0">
                <a:solidFill>
                  <a:schemeClr val="bg1"/>
                </a:solidFill>
              </a:rPr>
            </a:br>
            <a:r>
              <a:rPr lang="en-GB" sz="4800" b="1" dirty="0">
                <a:solidFill>
                  <a:schemeClr val="bg1"/>
                </a:solidFill>
              </a:rPr>
              <a:t>B1 &amp; B2 Houses</a:t>
            </a:r>
          </a:p>
        </p:txBody>
      </p:sp>
      <p:grpSp>
        <p:nvGrpSpPr>
          <p:cNvPr id="8" name="Group 7">
            <a:extLst>
              <a:ext uri="{FF2B5EF4-FFF2-40B4-BE49-F238E27FC236}">
                <a16:creationId xmlns:a16="http://schemas.microsoft.com/office/drawing/2014/main" id="{AB989551-92CE-DB11-9583-C07D06AE8AD9}"/>
              </a:ext>
            </a:extLst>
          </p:cNvPr>
          <p:cNvGrpSpPr/>
          <p:nvPr/>
        </p:nvGrpSpPr>
        <p:grpSpPr>
          <a:xfrm>
            <a:off x="2014987" y="1368171"/>
            <a:ext cx="8492226" cy="5211139"/>
            <a:chOff x="1356152" y="1457079"/>
            <a:chExt cx="8492226" cy="5211139"/>
          </a:xfrm>
        </p:grpSpPr>
        <p:pic>
          <p:nvPicPr>
            <p:cNvPr id="7" name="Picture 6">
              <a:extLst>
                <a:ext uri="{FF2B5EF4-FFF2-40B4-BE49-F238E27FC236}">
                  <a16:creationId xmlns:a16="http://schemas.microsoft.com/office/drawing/2014/main" id="{6179E77D-F76D-8C98-71B8-3AC9B05D0E5F}"/>
                </a:ext>
              </a:extLst>
            </p:cNvPr>
            <p:cNvPicPr>
              <a:picLocks noChangeAspect="1"/>
            </p:cNvPicPr>
            <p:nvPr/>
          </p:nvPicPr>
          <p:blipFill>
            <a:blip r:embed="rId2"/>
            <a:stretch>
              <a:fillRect/>
            </a:stretch>
          </p:blipFill>
          <p:spPr>
            <a:xfrm>
              <a:off x="1356152" y="1457079"/>
              <a:ext cx="8492226" cy="5211139"/>
            </a:xfrm>
            <a:prstGeom prst="rect">
              <a:avLst/>
            </a:prstGeom>
          </p:spPr>
        </p:pic>
        <p:sp>
          <p:nvSpPr>
            <p:cNvPr id="5" name="Rectangle 4">
              <a:extLst>
                <a:ext uri="{FF2B5EF4-FFF2-40B4-BE49-F238E27FC236}">
                  <a16:creationId xmlns:a16="http://schemas.microsoft.com/office/drawing/2014/main" id="{81640754-9E5A-B310-29F5-6FB3F23BCDFC}"/>
                </a:ext>
              </a:extLst>
            </p:cNvPr>
            <p:cNvSpPr/>
            <p:nvPr/>
          </p:nvSpPr>
          <p:spPr>
            <a:xfrm rot="5400000">
              <a:off x="4383037" y="-836671"/>
              <a:ext cx="1370871" cy="6408524"/>
            </a:xfrm>
            <a:prstGeom prst="rect">
              <a:avLst/>
            </a:prstGeom>
            <a:noFill/>
            <a:ln w="76200">
              <a:solidFill>
                <a:srgbClr val="44C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94897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409AA-DC4E-677A-10CF-C05F866E9EA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C5A76B9-B9CB-C1F7-13E9-5A2F24C7A411}"/>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C95499D-A2AA-9F8D-CAF5-3EE7BBB9281B}"/>
              </a:ext>
            </a:extLst>
          </p:cNvPr>
          <p:cNvSpPr>
            <a:spLocks noGrp="1"/>
          </p:cNvSpPr>
          <p:nvPr>
            <p:ph type="ctrTitle"/>
          </p:nvPr>
        </p:nvSpPr>
        <p:spPr>
          <a:xfrm>
            <a:off x="2530950" y="163294"/>
            <a:ext cx="7130100" cy="979700"/>
          </a:xfrm>
        </p:spPr>
        <p:txBody>
          <a:bodyPr>
            <a:noAutofit/>
          </a:bodyPr>
          <a:lstStyle/>
          <a:p>
            <a:r>
              <a:rPr lang="en-GB" sz="3200" b="1" dirty="0">
                <a:solidFill>
                  <a:schemeClr val="bg1"/>
                </a:solidFill>
              </a:rPr>
              <a:t>X026 – St Anns Landscape Presentation</a:t>
            </a:r>
            <a:br>
              <a:rPr lang="en-GB" sz="3200" b="1" dirty="0">
                <a:solidFill>
                  <a:schemeClr val="bg1"/>
                </a:solidFill>
              </a:rPr>
            </a:br>
            <a:r>
              <a:rPr lang="en-GB" sz="3200" b="1" dirty="0">
                <a:solidFill>
                  <a:schemeClr val="bg1"/>
                </a:solidFill>
              </a:rPr>
              <a:t>Condition 55</a:t>
            </a:r>
          </a:p>
        </p:txBody>
      </p:sp>
      <p:sp>
        <p:nvSpPr>
          <p:cNvPr id="6" name="TextBox 5">
            <a:extLst>
              <a:ext uri="{FF2B5EF4-FFF2-40B4-BE49-F238E27FC236}">
                <a16:creationId xmlns:a16="http://schemas.microsoft.com/office/drawing/2014/main" id="{54EE6A37-6ACA-5C42-4FF9-198BDFA83646}"/>
              </a:ext>
            </a:extLst>
          </p:cNvPr>
          <p:cNvSpPr txBox="1"/>
          <p:nvPr/>
        </p:nvSpPr>
        <p:spPr>
          <a:xfrm>
            <a:off x="379386" y="1142994"/>
            <a:ext cx="11999520" cy="5693866"/>
          </a:xfrm>
          <a:prstGeom prst="rect">
            <a:avLst/>
          </a:prstGeom>
          <a:noFill/>
        </p:spPr>
        <p:txBody>
          <a:bodyPr wrap="square">
            <a:spAutoFit/>
          </a:bodyPr>
          <a:lstStyle/>
          <a:p>
            <a:r>
              <a:rPr lang="en-GB" sz="1400" dirty="0">
                <a:solidFill>
                  <a:schemeClr val="bg1"/>
                </a:solidFill>
              </a:rPr>
              <a:t>Notwithstanding the details submitted as part of the application, three months prior to the beginning of relevant works in Phase 1A, full details of hard and soft landscaping shall be submitted to and approved in writing by the Local Planning Authority. The details shall include:</a:t>
            </a:r>
          </a:p>
          <a:p>
            <a:endParaRPr lang="en-GB" sz="1400" dirty="0">
              <a:solidFill>
                <a:schemeClr val="bg1"/>
              </a:solidFill>
            </a:endParaRPr>
          </a:p>
          <a:p>
            <a:r>
              <a:rPr lang="en-GB" sz="1400" dirty="0" err="1">
                <a:solidFill>
                  <a:schemeClr val="bg1"/>
                </a:solidFill>
              </a:rPr>
              <a:t>i</a:t>
            </a:r>
            <a:r>
              <a:rPr lang="en-GB" sz="1400" dirty="0">
                <a:solidFill>
                  <a:schemeClr val="bg1"/>
                </a:solidFill>
              </a:rPr>
              <a:t>) Hard surfacing materials; (</a:t>
            </a:r>
            <a:r>
              <a:rPr lang="en-GB" sz="1400" i="1" u="sng" dirty="0">
                <a:solidFill>
                  <a:schemeClr val="bg1"/>
                </a:solidFill>
              </a:rPr>
              <a:t>Refer to slides 3, 4 &amp; 5</a:t>
            </a:r>
            <a:r>
              <a:rPr lang="en-GB" sz="1400" dirty="0">
                <a:solidFill>
                  <a:schemeClr val="bg1"/>
                </a:solidFill>
              </a:rPr>
              <a:t>).</a:t>
            </a:r>
          </a:p>
          <a:p>
            <a:r>
              <a:rPr lang="en-GB" sz="1400" dirty="0">
                <a:solidFill>
                  <a:schemeClr val="bg1"/>
                </a:solidFill>
              </a:rPr>
              <a:t>ii) Children’s play areas and equipment – </a:t>
            </a:r>
            <a:r>
              <a:rPr lang="en-GB" sz="1400" b="1" u="sng" dirty="0">
                <a:solidFill>
                  <a:srgbClr val="FF0000"/>
                </a:solidFill>
              </a:rPr>
              <a:t> There are no Children’s play areas or equipment applicable to plot B1 or B2 houses.</a:t>
            </a:r>
          </a:p>
          <a:p>
            <a:r>
              <a:rPr lang="en-GB" sz="1400" dirty="0">
                <a:solidFill>
                  <a:schemeClr val="bg1"/>
                </a:solidFill>
              </a:rPr>
              <a:t>iii) Boundary treatments; (</a:t>
            </a:r>
            <a:r>
              <a:rPr lang="en-GB" sz="1400" u="sng" dirty="0">
                <a:solidFill>
                  <a:schemeClr val="bg1"/>
                </a:solidFill>
              </a:rPr>
              <a:t>Refer to slides 6, 7, 8 &amp; 9</a:t>
            </a:r>
            <a:r>
              <a:rPr lang="en-GB" sz="1400" dirty="0">
                <a:solidFill>
                  <a:schemeClr val="bg1"/>
                </a:solidFill>
              </a:rPr>
              <a:t>).</a:t>
            </a:r>
          </a:p>
          <a:p>
            <a:r>
              <a:rPr lang="en-GB" sz="1400" dirty="0">
                <a:solidFill>
                  <a:schemeClr val="bg1"/>
                </a:solidFill>
              </a:rPr>
              <a:t>iv) Any relevant SUDs features and associated SUDS management and maintenance plans, detailing future management and maintenance responsibilities for the lifetime of the development. </a:t>
            </a:r>
            <a:r>
              <a:rPr lang="en-GB" sz="1400" b="1" u="sng" dirty="0">
                <a:solidFill>
                  <a:srgbClr val="FF0000"/>
                </a:solidFill>
              </a:rPr>
              <a:t>- Please note that SUDs features were submitted in a separate planning condition (Condition 36) which has been discharged. </a:t>
            </a:r>
          </a:p>
          <a:p>
            <a:r>
              <a:rPr lang="en-GB" sz="1400" dirty="0">
                <a:solidFill>
                  <a:schemeClr val="bg1"/>
                </a:solidFill>
              </a:rPr>
              <a:t>v) Minor artefacts/structures (e.g. furniture, refuse or other storage units, signs etc.); (</a:t>
            </a:r>
            <a:r>
              <a:rPr lang="en-GB" sz="1400" u="sng" dirty="0">
                <a:solidFill>
                  <a:schemeClr val="bg1"/>
                </a:solidFill>
              </a:rPr>
              <a:t>Refer to slides 9 &amp; 10</a:t>
            </a:r>
            <a:r>
              <a:rPr lang="en-GB" sz="1400" dirty="0">
                <a:solidFill>
                  <a:schemeClr val="bg1"/>
                </a:solidFill>
              </a:rPr>
              <a:t>).</a:t>
            </a:r>
          </a:p>
          <a:p>
            <a:r>
              <a:rPr lang="en-GB" sz="1400" dirty="0">
                <a:solidFill>
                  <a:schemeClr val="bg1"/>
                </a:solidFill>
              </a:rPr>
              <a:t>vi) Proposed and existing functional services above and below ground (e.g. drainage power, communications cables, pipelines etc. indicating lines, manholes, supports etc.); (</a:t>
            </a:r>
            <a:r>
              <a:rPr lang="en-GB" sz="1400" u="sng" dirty="0">
                <a:solidFill>
                  <a:schemeClr val="bg1"/>
                </a:solidFill>
              </a:rPr>
              <a:t>Refer to slide 11</a:t>
            </a:r>
            <a:r>
              <a:rPr lang="en-GB" sz="1400" dirty="0">
                <a:solidFill>
                  <a:schemeClr val="bg1"/>
                </a:solidFill>
              </a:rPr>
              <a:t>).</a:t>
            </a:r>
          </a:p>
          <a:p>
            <a:r>
              <a:rPr lang="en-GB" sz="1400" dirty="0">
                <a:solidFill>
                  <a:schemeClr val="bg1"/>
                </a:solidFill>
              </a:rPr>
              <a:t>vii) Planting plans and a full schedule of species of new trees and shrubs proposed to be planted noting species, plant sizes and proposed numbers/densities where appropriate; (</a:t>
            </a:r>
            <a:r>
              <a:rPr lang="en-GB" sz="1400" u="sng" dirty="0">
                <a:solidFill>
                  <a:schemeClr val="bg1"/>
                </a:solidFill>
              </a:rPr>
              <a:t>Refer to slide 12</a:t>
            </a:r>
            <a:r>
              <a:rPr lang="en-GB" sz="1400" dirty="0">
                <a:solidFill>
                  <a:schemeClr val="bg1"/>
                </a:solidFill>
              </a:rPr>
              <a:t>).</a:t>
            </a:r>
          </a:p>
          <a:p>
            <a:r>
              <a:rPr lang="en-GB" sz="1400" dirty="0">
                <a:solidFill>
                  <a:schemeClr val="bg1"/>
                </a:solidFill>
              </a:rPr>
              <a:t>viii) If T47 black mulberry is damaged during construction and associated works and needs to be removed this shall be replaced with a high quality tree of an appropriate size, standard and species; </a:t>
            </a:r>
            <a:r>
              <a:rPr lang="en-GB" sz="1400" b="1" u="sng" dirty="0">
                <a:solidFill>
                  <a:srgbClr val="FF0000"/>
                </a:solidFill>
              </a:rPr>
              <a:t>- T47 has been protected from the site works and currently not damaged. This is also outside of Plot B curtilage. </a:t>
            </a:r>
          </a:p>
          <a:p>
            <a:r>
              <a:rPr lang="en-GB" sz="1400" dirty="0">
                <a:solidFill>
                  <a:schemeClr val="bg1"/>
                </a:solidFill>
              </a:rPr>
              <a:t>ix) Written specifications (including cultivation and other operations) associated with plant and grass establishment; and (</a:t>
            </a:r>
            <a:r>
              <a:rPr lang="en-GB" sz="1400" u="sng" dirty="0">
                <a:solidFill>
                  <a:schemeClr val="bg1"/>
                </a:solidFill>
              </a:rPr>
              <a:t>Refer to slide 12</a:t>
            </a:r>
            <a:r>
              <a:rPr lang="en-GB" sz="1400" dirty="0">
                <a:solidFill>
                  <a:schemeClr val="bg1"/>
                </a:solidFill>
              </a:rPr>
              <a:t>).</a:t>
            </a:r>
          </a:p>
          <a:p>
            <a:r>
              <a:rPr lang="en-GB" sz="1400" dirty="0">
                <a:solidFill>
                  <a:schemeClr val="bg1"/>
                </a:solidFill>
              </a:rPr>
              <a:t>x) Implementation programme. </a:t>
            </a:r>
            <a:r>
              <a:rPr lang="en-GB" sz="1400" b="1" u="sng" dirty="0">
                <a:solidFill>
                  <a:srgbClr val="FF0000"/>
                </a:solidFill>
              </a:rPr>
              <a:t>- The landscape works are currently ongoing on site and due to complete by WC 23.02.26.</a:t>
            </a:r>
          </a:p>
          <a:p>
            <a:r>
              <a:rPr lang="en-GB" sz="1400" dirty="0">
                <a:solidFill>
                  <a:schemeClr val="bg1"/>
                </a:solidFill>
              </a:rPr>
              <a:t>xi) Long term management</a:t>
            </a:r>
          </a:p>
          <a:p>
            <a:r>
              <a:rPr lang="en-GB" sz="1400" dirty="0">
                <a:solidFill>
                  <a:schemeClr val="bg1"/>
                </a:solidFill>
              </a:rPr>
              <a:t>xii) Full details of wayfinding signage including their location, material and mounting (developed in consultation with the Council’s Regeneration team); </a:t>
            </a:r>
            <a:r>
              <a:rPr lang="en-GB" sz="1400" b="1" u="sng" dirty="0">
                <a:solidFill>
                  <a:srgbClr val="FF0000"/>
                </a:solidFill>
              </a:rPr>
              <a:t>- No wayfinding signage required for the houses.</a:t>
            </a:r>
          </a:p>
          <a:p>
            <a:r>
              <a:rPr lang="en-GB" sz="1400" dirty="0">
                <a:solidFill>
                  <a:schemeClr val="bg1"/>
                </a:solidFill>
              </a:rPr>
              <a:t>xiii) details of short stay parking to be provided in accordance with the London Cycle Design Standards. (</a:t>
            </a:r>
            <a:r>
              <a:rPr lang="en-GB" sz="1400" u="sng" dirty="0">
                <a:solidFill>
                  <a:schemeClr val="bg1"/>
                </a:solidFill>
              </a:rPr>
              <a:t>Refer to slide 13</a:t>
            </a:r>
            <a:r>
              <a:rPr lang="en-GB" sz="1400" dirty="0">
                <a:solidFill>
                  <a:schemeClr val="bg1"/>
                </a:solidFill>
              </a:rPr>
              <a:t>).</a:t>
            </a:r>
          </a:p>
          <a:p>
            <a:r>
              <a:rPr lang="en-GB" sz="1400" dirty="0">
                <a:solidFill>
                  <a:schemeClr val="bg1"/>
                </a:solidFill>
              </a:rPr>
              <a:t>xiv) existing and proposed land levels. (</a:t>
            </a:r>
            <a:r>
              <a:rPr lang="en-GB" sz="1400" u="sng" dirty="0">
                <a:solidFill>
                  <a:schemeClr val="bg1"/>
                </a:solidFill>
              </a:rPr>
              <a:t>Refer to slide 14</a:t>
            </a:r>
            <a:r>
              <a:rPr lang="en-GB" sz="1400" dirty="0">
                <a:solidFill>
                  <a:schemeClr val="bg1"/>
                </a:solidFill>
              </a:rPr>
              <a:t>).</a:t>
            </a:r>
          </a:p>
          <a:p>
            <a:endParaRPr lang="en-GB" sz="1400" dirty="0">
              <a:solidFill>
                <a:schemeClr val="bg1"/>
              </a:solidFill>
            </a:endParaRPr>
          </a:p>
          <a:p>
            <a:r>
              <a:rPr lang="en-GB" sz="1400" dirty="0">
                <a:solidFill>
                  <a:schemeClr val="bg1"/>
                </a:solidFill>
              </a:rPr>
              <a:t>* Items ii, iv, viii, x &amp; xii are not included in this presentation as they are not applicable for B1 &amp; B2 houses, for reasons explained above in red.</a:t>
            </a:r>
          </a:p>
        </p:txBody>
      </p:sp>
    </p:spTree>
    <p:extLst>
      <p:ext uri="{BB962C8B-B14F-4D97-AF65-F5344CB8AC3E}">
        <p14:creationId xmlns:p14="http://schemas.microsoft.com/office/powerpoint/2010/main" val="385465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EE4106A-DBA6-5577-816A-31F0950B71FC}"/>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FF00"/>
              </a:highlight>
            </a:endParaRPr>
          </a:p>
        </p:txBody>
      </p:sp>
      <p:sp>
        <p:nvSpPr>
          <p:cNvPr id="2" name="Title 1">
            <a:extLst>
              <a:ext uri="{FF2B5EF4-FFF2-40B4-BE49-F238E27FC236}">
                <a16:creationId xmlns:a16="http://schemas.microsoft.com/office/drawing/2014/main" id="{6AEAE8D7-2FDA-FA9B-D915-2A4C7D24A0D0}"/>
              </a:ext>
            </a:extLst>
          </p:cNvPr>
          <p:cNvSpPr>
            <a:spLocks noGrp="1"/>
          </p:cNvSpPr>
          <p:nvPr>
            <p:ph type="title"/>
          </p:nvPr>
        </p:nvSpPr>
        <p:spPr>
          <a:xfrm>
            <a:off x="1975449" y="71043"/>
            <a:ext cx="7623049" cy="672838"/>
          </a:xfrm>
        </p:spPr>
        <p:txBody>
          <a:bodyPr>
            <a:normAutofit/>
          </a:bodyPr>
          <a:lstStyle/>
          <a:p>
            <a:pPr algn="ctr"/>
            <a:r>
              <a:rPr lang="en-GB" sz="2400" b="1" dirty="0" err="1">
                <a:solidFill>
                  <a:schemeClr val="bg1"/>
                </a:solidFill>
              </a:rPr>
              <a:t>i</a:t>
            </a:r>
            <a:r>
              <a:rPr lang="en-GB" sz="2400" b="1" dirty="0">
                <a:solidFill>
                  <a:schemeClr val="bg1"/>
                </a:solidFill>
              </a:rPr>
              <a:t>) Hard surfacing materials – Front &amp; Back of house Paving</a:t>
            </a:r>
          </a:p>
        </p:txBody>
      </p:sp>
      <p:graphicFrame>
        <p:nvGraphicFramePr>
          <p:cNvPr id="8" name="Table 7">
            <a:extLst>
              <a:ext uri="{FF2B5EF4-FFF2-40B4-BE49-F238E27FC236}">
                <a16:creationId xmlns:a16="http://schemas.microsoft.com/office/drawing/2014/main" id="{17254CB0-0222-A58F-4AC2-1CD8BA88AA0C}"/>
              </a:ext>
            </a:extLst>
          </p:cNvPr>
          <p:cNvGraphicFramePr>
            <a:graphicFrameLocks noGrp="1"/>
          </p:cNvGraphicFramePr>
          <p:nvPr>
            <p:extLst>
              <p:ext uri="{D42A27DB-BD31-4B8C-83A1-F6EECF244321}">
                <p14:modId xmlns:p14="http://schemas.microsoft.com/office/powerpoint/2010/main" val="3251202165"/>
              </p:ext>
            </p:extLst>
          </p:nvPr>
        </p:nvGraphicFramePr>
        <p:xfrm>
          <a:off x="6190436" y="4045790"/>
          <a:ext cx="6095736" cy="2359708"/>
        </p:xfrm>
        <a:graphic>
          <a:graphicData uri="http://schemas.openxmlformats.org/drawingml/2006/table">
            <a:tbl>
              <a:tblPr>
                <a:tableStyleId>{5C22544A-7EE6-4342-B048-85BDC9FD1C3A}</a:tableStyleId>
              </a:tblPr>
              <a:tblGrid>
                <a:gridCol w="1118050">
                  <a:extLst>
                    <a:ext uri="{9D8B030D-6E8A-4147-A177-3AD203B41FA5}">
                      <a16:colId xmlns:a16="http://schemas.microsoft.com/office/drawing/2014/main" val="1095888875"/>
                    </a:ext>
                  </a:extLst>
                </a:gridCol>
                <a:gridCol w="1181945">
                  <a:extLst>
                    <a:ext uri="{9D8B030D-6E8A-4147-A177-3AD203B41FA5}">
                      <a16:colId xmlns:a16="http://schemas.microsoft.com/office/drawing/2014/main" val="3989889571"/>
                    </a:ext>
                  </a:extLst>
                </a:gridCol>
                <a:gridCol w="962089">
                  <a:extLst>
                    <a:ext uri="{9D8B030D-6E8A-4147-A177-3AD203B41FA5}">
                      <a16:colId xmlns:a16="http://schemas.microsoft.com/office/drawing/2014/main" val="3166932388"/>
                    </a:ext>
                  </a:extLst>
                </a:gridCol>
                <a:gridCol w="2833652">
                  <a:extLst>
                    <a:ext uri="{9D8B030D-6E8A-4147-A177-3AD203B41FA5}">
                      <a16:colId xmlns:a16="http://schemas.microsoft.com/office/drawing/2014/main" val="213118960"/>
                    </a:ext>
                  </a:extLst>
                </a:gridCol>
              </a:tblGrid>
              <a:tr h="1116435">
                <a:tc>
                  <a:txBody>
                    <a:bodyPr/>
                    <a:lstStyle/>
                    <a:p>
                      <a:pPr algn="l" fontAlgn="ctr">
                        <a:buNone/>
                      </a:pPr>
                      <a:r>
                        <a:rPr lang="en-GB" sz="1000" u="none" strike="noStrike" dirty="0">
                          <a:effectLst/>
                        </a:rPr>
                        <a:t>Front of House Paving</a:t>
                      </a:r>
                      <a:endParaRPr lang="en-GB" sz="1000" b="0" i="0" u="none" strike="noStrike" dirty="0">
                        <a:solidFill>
                          <a:srgbClr val="000000"/>
                        </a:solidFill>
                        <a:effectLst/>
                        <a:latin typeface="Arial" panose="020B0604020202020204" pitchFamily="34" charset="0"/>
                      </a:endParaRPr>
                    </a:p>
                  </a:txBody>
                  <a:tcPr marL="85725" marR="0" marT="0" marB="0" anchor="ctr"/>
                </a:tc>
                <a:tc>
                  <a:txBody>
                    <a:bodyPr/>
                    <a:lstStyle/>
                    <a:p>
                      <a:pPr algn="l" fontAlgn="t">
                        <a:buNone/>
                      </a:pPr>
                      <a:endParaRPr lang="en-GB" sz="1000" b="0" i="0" u="none" strike="noStrike" dirty="0">
                        <a:solidFill>
                          <a:srgbClr val="000000"/>
                        </a:solidFill>
                        <a:effectLst/>
                        <a:latin typeface="Arial" panose="020B0604020202020204" pitchFamily="34" charset="0"/>
                      </a:endParaRPr>
                    </a:p>
                  </a:txBody>
                  <a:tcPr marL="0" marR="0" marT="0" marB="0"/>
                </a:tc>
                <a:tc>
                  <a:txBody>
                    <a:bodyPr/>
                    <a:lstStyle/>
                    <a:p>
                      <a:pPr algn="ctr" fontAlgn="ctr">
                        <a:buNone/>
                      </a:pPr>
                      <a:r>
                        <a:rPr lang="en-GB" sz="1000" u="none" strike="noStrike" dirty="0">
                          <a:effectLst/>
                        </a:rPr>
                        <a:t>Herringbone</a:t>
                      </a:r>
                      <a:endParaRPr lang="en-GB" sz="1000" b="1" i="0" u="none" strike="noStrike" dirty="0">
                        <a:solidFill>
                          <a:srgbClr val="000000"/>
                        </a:solidFill>
                        <a:effectLst/>
                        <a:latin typeface="Arial" panose="020B0604020202020204" pitchFamily="34" charset="0"/>
                      </a:endParaRPr>
                    </a:p>
                  </a:txBody>
                  <a:tcPr marL="0" marR="0" marT="0" marB="0" anchor="ctr"/>
                </a:tc>
                <a:tc>
                  <a:txBody>
                    <a:bodyPr/>
                    <a:lstStyle/>
                    <a:p>
                      <a:pPr algn="l" fontAlgn="ctr">
                        <a:buNone/>
                      </a:pPr>
                      <a:r>
                        <a:rPr lang="en-GB" sz="1000" u="none" strike="noStrike" dirty="0">
                          <a:effectLst/>
                        </a:rPr>
                        <a:t>Concrete Block </a:t>
                      </a:r>
                      <a:r>
                        <a:rPr lang="en-GB" sz="1000" u="none" strike="noStrike" dirty="0" err="1">
                          <a:effectLst/>
                        </a:rPr>
                        <a:t>Kilsaran</a:t>
                      </a:r>
                      <a:r>
                        <a:rPr lang="en-GB" sz="1000" u="none" strike="noStrike" dirty="0">
                          <a:effectLst/>
                        </a:rPr>
                        <a:t> </a:t>
                      </a:r>
                      <a:r>
                        <a:rPr lang="en-GB" sz="1000" u="none" strike="noStrike" dirty="0" err="1">
                          <a:effectLst/>
                        </a:rPr>
                        <a:t>Inish</a:t>
                      </a:r>
                      <a:r>
                        <a:rPr lang="en-GB" sz="1000" u="none" strike="noStrike" dirty="0">
                          <a:effectLst/>
                        </a:rPr>
                        <a:t> natural concrete block pavers. 200x100x65mm.</a:t>
                      </a:r>
                      <a:endParaRPr lang="en-GB" sz="10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943970473"/>
                  </a:ext>
                </a:extLst>
              </a:tr>
              <a:tr h="1243273">
                <a:tc>
                  <a:txBody>
                    <a:bodyPr/>
                    <a:lstStyle/>
                    <a:p>
                      <a:pPr algn="l" fontAlgn="ctr">
                        <a:buNone/>
                      </a:pPr>
                      <a:r>
                        <a:rPr lang="en-GB" sz="1000" u="none" strike="noStrike">
                          <a:effectLst/>
                        </a:rPr>
                        <a:t>Back of House Paving</a:t>
                      </a:r>
                      <a:endParaRPr lang="en-GB" sz="1000" b="0" i="0" u="none" strike="noStrike">
                        <a:solidFill>
                          <a:srgbClr val="000000"/>
                        </a:solidFill>
                        <a:effectLst/>
                        <a:latin typeface="Arial" panose="020B0604020202020204" pitchFamily="34" charset="0"/>
                      </a:endParaRPr>
                    </a:p>
                  </a:txBody>
                  <a:tcPr marL="85725" marR="0" marT="0" marB="0" anchor="ctr"/>
                </a:tc>
                <a:tc>
                  <a:txBody>
                    <a:bodyPr/>
                    <a:lstStyle/>
                    <a:p>
                      <a:pPr algn="l" fontAlgn="t">
                        <a:buNone/>
                      </a:pPr>
                      <a:r>
                        <a:rPr lang="en-GB" sz="1000" u="none" strike="noStrike">
                          <a:effectLst/>
                        </a:rPr>
                        <a:t> </a:t>
                      </a:r>
                      <a:endParaRPr lang="en-GB" sz="1000" b="0" i="0" u="none" strike="noStrike">
                        <a:solidFill>
                          <a:srgbClr val="000000"/>
                        </a:solidFill>
                        <a:effectLst/>
                        <a:latin typeface="Arial" panose="020B0604020202020204" pitchFamily="34" charset="0"/>
                      </a:endParaRPr>
                    </a:p>
                  </a:txBody>
                  <a:tcPr marL="0" marR="0" marT="0" marB="0"/>
                </a:tc>
                <a:tc>
                  <a:txBody>
                    <a:bodyPr/>
                    <a:lstStyle/>
                    <a:p>
                      <a:pPr algn="ctr" fontAlgn="ctr">
                        <a:buNone/>
                      </a:pPr>
                      <a:r>
                        <a:rPr lang="en-GB" sz="1000" u="none" strike="noStrike">
                          <a:effectLst/>
                        </a:rPr>
                        <a:t>Stack Bond</a:t>
                      </a:r>
                      <a:endParaRPr lang="en-GB" sz="1000" b="1" i="0" u="none" strike="noStrike">
                        <a:solidFill>
                          <a:srgbClr val="000000"/>
                        </a:solidFill>
                        <a:effectLst/>
                        <a:latin typeface="Arial" panose="020B0604020202020204" pitchFamily="34" charset="0"/>
                      </a:endParaRPr>
                    </a:p>
                  </a:txBody>
                  <a:tcPr marL="0" marR="0" marT="0" marB="0" anchor="ctr"/>
                </a:tc>
                <a:tc>
                  <a:txBody>
                    <a:bodyPr/>
                    <a:lstStyle/>
                    <a:p>
                      <a:pPr algn="l" fontAlgn="ctr">
                        <a:buNone/>
                      </a:pPr>
                      <a:r>
                        <a:rPr lang="en-GB" sz="1000" u="none" strike="noStrike" dirty="0">
                          <a:effectLst/>
                        </a:rPr>
                        <a:t>Brett Eclipse Grande </a:t>
                      </a:r>
                      <a:r>
                        <a:rPr lang="en-GB" sz="1000" u="none" strike="noStrike" dirty="0" err="1">
                          <a:effectLst/>
                        </a:rPr>
                        <a:t>porceline</a:t>
                      </a:r>
                      <a:r>
                        <a:rPr lang="en-GB" sz="1000" u="none" strike="noStrike" dirty="0">
                          <a:effectLst/>
                        </a:rPr>
                        <a:t> tiles, </a:t>
                      </a:r>
                      <a:r>
                        <a:rPr lang="en-GB" sz="1000" u="none" strike="noStrike" dirty="0" err="1">
                          <a:effectLst/>
                        </a:rPr>
                        <a:t>kandla</a:t>
                      </a:r>
                      <a:r>
                        <a:rPr lang="en-GB" sz="1000" u="none" strike="noStrike" dirty="0">
                          <a:effectLst/>
                        </a:rPr>
                        <a:t> grey 900x600X20MM.</a:t>
                      </a:r>
                      <a:endParaRPr lang="en-GB" sz="10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2160092301"/>
                  </a:ext>
                </a:extLst>
              </a:tr>
            </a:tbl>
          </a:graphicData>
        </a:graphic>
      </p:graphicFrame>
      <p:pic>
        <p:nvPicPr>
          <p:cNvPr id="10" name="Picture 9">
            <a:extLst>
              <a:ext uri="{FF2B5EF4-FFF2-40B4-BE49-F238E27FC236}">
                <a16:creationId xmlns:a16="http://schemas.microsoft.com/office/drawing/2014/main" id="{95DBF029-8EB2-EE98-8C2B-AF76BE545AE9}"/>
              </a:ext>
            </a:extLst>
          </p:cNvPr>
          <p:cNvPicPr>
            <a:picLocks noChangeAspect="1"/>
          </p:cNvPicPr>
          <p:nvPr/>
        </p:nvPicPr>
        <p:blipFill>
          <a:blip r:embed="rId3"/>
          <a:stretch>
            <a:fillRect/>
          </a:stretch>
        </p:blipFill>
        <p:spPr>
          <a:xfrm>
            <a:off x="2227263" y="66392425"/>
            <a:ext cx="1725612" cy="1038225"/>
          </a:xfrm>
          <a:prstGeom prst="rect">
            <a:avLst/>
          </a:prstGeom>
        </p:spPr>
      </p:pic>
      <p:pic>
        <p:nvPicPr>
          <p:cNvPr id="11" name="Picture 10">
            <a:extLst>
              <a:ext uri="{FF2B5EF4-FFF2-40B4-BE49-F238E27FC236}">
                <a16:creationId xmlns:a16="http://schemas.microsoft.com/office/drawing/2014/main" id="{5EFD5468-D755-1EA0-985F-8A88902E99F6}"/>
              </a:ext>
            </a:extLst>
          </p:cNvPr>
          <p:cNvPicPr>
            <a:picLocks noChangeAspect="1"/>
          </p:cNvPicPr>
          <p:nvPr/>
        </p:nvPicPr>
        <p:blipFill>
          <a:blip r:embed="rId4"/>
          <a:stretch>
            <a:fillRect/>
          </a:stretch>
        </p:blipFill>
        <p:spPr>
          <a:xfrm>
            <a:off x="2220913" y="67510025"/>
            <a:ext cx="1309687" cy="1055688"/>
          </a:xfrm>
          <a:prstGeom prst="rect">
            <a:avLst/>
          </a:prstGeom>
        </p:spPr>
      </p:pic>
      <p:pic>
        <p:nvPicPr>
          <p:cNvPr id="12" name="Picture 11">
            <a:extLst>
              <a:ext uri="{FF2B5EF4-FFF2-40B4-BE49-F238E27FC236}">
                <a16:creationId xmlns:a16="http://schemas.microsoft.com/office/drawing/2014/main" id="{95DBF029-8EB2-EE98-8C2B-AF76BE545AE9}"/>
              </a:ext>
            </a:extLst>
          </p:cNvPr>
          <p:cNvPicPr>
            <a:picLocks noChangeAspect="1"/>
          </p:cNvPicPr>
          <p:nvPr/>
        </p:nvPicPr>
        <p:blipFill>
          <a:blip r:embed="rId3"/>
          <a:stretch>
            <a:fillRect/>
          </a:stretch>
        </p:blipFill>
        <p:spPr>
          <a:xfrm>
            <a:off x="7300947" y="4273202"/>
            <a:ext cx="1162545" cy="698672"/>
          </a:xfrm>
          <a:prstGeom prst="rect">
            <a:avLst/>
          </a:prstGeom>
        </p:spPr>
      </p:pic>
      <p:pic>
        <p:nvPicPr>
          <p:cNvPr id="13" name="Picture 12">
            <a:extLst>
              <a:ext uri="{FF2B5EF4-FFF2-40B4-BE49-F238E27FC236}">
                <a16:creationId xmlns:a16="http://schemas.microsoft.com/office/drawing/2014/main" id="{5EFD5468-D755-1EA0-985F-8A88902E99F6}"/>
              </a:ext>
            </a:extLst>
          </p:cNvPr>
          <p:cNvPicPr>
            <a:picLocks noChangeAspect="1"/>
          </p:cNvPicPr>
          <p:nvPr/>
        </p:nvPicPr>
        <p:blipFill>
          <a:blip r:embed="rId4"/>
          <a:stretch>
            <a:fillRect/>
          </a:stretch>
        </p:blipFill>
        <p:spPr>
          <a:xfrm>
            <a:off x="7334287" y="5342878"/>
            <a:ext cx="1162545" cy="937153"/>
          </a:xfrm>
          <a:prstGeom prst="rect">
            <a:avLst/>
          </a:prstGeom>
        </p:spPr>
      </p:pic>
      <p:pic>
        <p:nvPicPr>
          <p:cNvPr id="16" name="Picture 15" descr="A blue line and yellow line&#10;&#10;AI-generated content may be incorrect.">
            <a:extLst>
              <a:ext uri="{FF2B5EF4-FFF2-40B4-BE49-F238E27FC236}">
                <a16:creationId xmlns:a16="http://schemas.microsoft.com/office/drawing/2014/main" id="{CBAB46C9-8F1A-7892-08A6-717C3CFC4374}"/>
              </a:ext>
            </a:extLst>
          </p:cNvPr>
          <p:cNvPicPr>
            <a:picLocks noChangeAspect="1"/>
          </p:cNvPicPr>
          <p:nvPr/>
        </p:nvPicPr>
        <p:blipFill>
          <a:blip r:embed="rId5"/>
          <a:srcRect t="2141" r="14825"/>
          <a:stretch>
            <a:fillRect/>
          </a:stretch>
        </p:blipFill>
        <p:spPr>
          <a:xfrm>
            <a:off x="382004" y="1510391"/>
            <a:ext cx="2637241" cy="4895107"/>
          </a:xfrm>
          <a:prstGeom prst="rect">
            <a:avLst/>
          </a:prstGeom>
        </p:spPr>
      </p:pic>
      <p:pic>
        <p:nvPicPr>
          <p:cNvPr id="18" name="Picture 17" descr="A blue line on a map&#10;&#10;AI-generated content may be incorrect.">
            <a:extLst>
              <a:ext uri="{FF2B5EF4-FFF2-40B4-BE49-F238E27FC236}">
                <a16:creationId xmlns:a16="http://schemas.microsoft.com/office/drawing/2014/main" id="{EC7A9689-1431-9598-448B-15D725D71C46}"/>
              </a:ext>
            </a:extLst>
          </p:cNvPr>
          <p:cNvPicPr>
            <a:picLocks noChangeAspect="1"/>
          </p:cNvPicPr>
          <p:nvPr/>
        </p:nvPicPr>
        <p:blipFill>
          <a:blip r:embed="rId6"/>
          <a:stretch>
            <a:fillRect/>
          </a:stretch>
        </p:blipFill>
        <p:spPr>
          <a:xfrm>
            <a:off x="3277407" y="1510391"/>
            <a:ext cx="2276794" cy="4895107"/>
          </a:xfrm>
          <a:prstGeom prst="rect">
            <a:avLst/>
          </a:prstGeom>
        </p:spPr>
      </p:pic>
      <p:sp>
        <p:nvSpPr>
          <p:cNvPr id="19" name="Rectangle 18">
            <a:extLst>
              <a:ext uri="{FF2B5EF4-FFF2-40B4-BE49-F238E27FC236}">
                <a16:creationId xmlns:a16="http://schemas.microsoft.com/office/drawing/2014/main" id="{2CED321A-0E15-D03A-8734-A85E4CD09078}"/>
              </a:ext>
            </a:extLst>
          </p:cNvPr>
          <p:cNvSpPr/>
          <p:nvPr/>
        </p:nvSpPr>
        <p:spPr>
          <a:xfrm>
            <a:off x="6745857" y="4675517"/>
            <a:ext cx="448573" cy="422694"/>
          </a:xfrm>
          <a:prstGeom prst="rect">
            <a:avLst/>
          </a:prstGeom>
          <a:solidFill>
            <a:srgbClr val="FEE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0C55E6F-D5A2-322C-8D13-EA3B715A4BF8}"/>
              </a:ext>
            </a:extLst>
          </p:cNvPr>
          <p:cNvSpPr/>
          <p:nvPr/>
        </p:nvSpPr>
        <p:spPr>
          <a:xfrm>
            <a:off x="6745856" y="5880338"/>
            <a:ext cx="448573" cy="422694"/>
          </a:xfrm>
          <a:prstGeom prst="rect">
            <a:avLst/>
          </a:prstGeom>
          <a:solidFill>
            <a:srgbClr val="44C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4238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505C6-3910-72AC-60B3-DDA970555E1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16F46F6-D705-40A7-C6E6-E4BFFD86C468}"/>
              </a:ext>
            </a:extLst>
          </p:cNvPr>
          <p:cNvSpPr>
            <a:spLocks noGrp="1" noRot="1" noMove="1" noResize="1" noEditPoints="1" noAdjustHandles="1" noChangeArrowheads="1" noChangeShapeType="1"/>
          </p:cNvSpPr>
          <p:nvPr/>
        </p:nvSpPr>
        <p:spPr>
          <a:xfrm>
            <a:off x="-33020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2205B111-DAA5-9FC3-FF5A-97EAE1F0FED4}"/>
              </a:ext>
            </a:extLst>
          </p:cNvPr>
          <p:cNvSpPr txBox="1">
            <a:spLocks/>
          </p:cNvSpPr>
          <p:nvPr/>
        </p:nvSpPr>
        <p:spPr>
          <a:xfrm>
            <a:off x="714375" y="91750"/>
            <a:ext cx="10910406" cy="5210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iii) Hard surfacing materials / Boundary Treatments – Timber Fence in back gardens</a:t>
            </a:r>
          </a:p>
        </p:txBody>
      </p:sp>
      <p:pic>
        <p:nvPicPr>
          <p:cNvPr id="3" name="Picture 2" descr="A blueprint of a building&#10;&#10;AI-generated content may be incorrect.">
            <a:extLst>
              <a:ext uri="{FF2B5EF4-FFF2-40B4-BE49-F238E27FC236}">
                <a16:creationId xmlns:a16="http://schemas.microsoft.com/office/drawing/2014/main" id="{F1665C34-5489-9A03-17C9-31EE97BCF928}"/>
              </a:ext>
            </a:extLst>
          </p:cNvPr>
          <p:cNvPicPr>
            <a:picLocks noChangeAspect="1"/>
          </p:cNvPicPr>
          <p:nvPr/>
        </p:nvPicPr>
        <p:blipFill>
          <a:blip r:embed="rId2"/>
          <a:srcRect r="15910"/>
          <a:stretch>
            <a:fillRect/>
          </a:stretch>
        </p:blipFill>
        <p:spPr>
          <a:xfrm>
            <a:off x="-61238" y="2907430"/>
            <a:ext cx="1959049" cy="3930897"/>
          </a:xfrm>
          <a:prstGeom prst="rect">
            <a:avLst/>
          </a:prstGeom>
        </p:spPr>
      </p:pic>
      <p:pic>
        <p:nvPicPr>
          <p:cNvPr id="4" name="Picture 3" descr="A blueprint of a building&#10;&#10;AI-generated content may be incorrect.">
            <a:extLst>
              <a:ext uri="{FF2B5EF4-FFF2-40B4-BE49-F238E27FC236}">
                <a16:creationId xmlns:a16="http://schemas.microsoft.com/office/drawing/2014/main" id="{A4760529-B16B-B0EC-A4D2-4769729B48F3}"/>
              </a:ext>
            </a:extLst>
          </p:cNvPr>
          <p:cNvPicPr>
            <a:picLocks noChangeAspect="1"/>
          </p:cNvPicPr>
          <p:nvPr/>
        </p:nvPicPr>
        <p:blipFill>
          <a:blip r:embed="rId3"/>
          <a:srcRect r="13276"/>
          <a:stretch>
            <a:fillRect/>
          </a:stretch>
        </p:blipFill>
        <p:spPr>
          <a:xfrm>
            <a:off x="2082084" y="2907429"/>
            <a:ext cx="1860220" cy="3930898"/>
          </a:xfrm>
          <a:prstGeom prst="rect">
            <a:avLst/>
          </a:prstGeom>
        </p:spPr>
      </p:pic>
      <p:pic>
        <p:nvPicPr>
          <p:cNvPr id="11" name="Picture 10">
            <a:extLst>
              <a:ext uri="{FF2B5EF4-FFF2-40B4-BE49-F238E27FC236}">
                <a16:creationId xmlns:a16="http://schemas.microsoft.com/office/drawing/2014/main" id="{63398EB6-4524-2A92-8B03-13CBD9FA2D40}"/>
              </a:ext>
            </a:extLst>
          </p:cNvPr>
          <p:cNvPicPr>
            <a:picLocks noChangeAspect="1"/>
          </p:cNvPicPr>
          <p:nvPr/>
        </p:nvPicPr>
        <p:blipFill>
          <a:blip r:embed="rId4"/>
          <a:stretch>
            <a:fillRect/>
          </a:stretch>
        </p:blipFill>
        <p:spPr>
          <a:xfrm>
            <a:off x="862008" y="744990"/>
            <a:ext cx="5962042" cy="459706"/>
          </a:xfrm>
          <a:prstGeom prst="rect">
            <a:avLst/>
          </a:prstGeom>
        </p:spPr>
      </p:pic>
      <p:pic>
        <p:nvPicPr>
          <p:cNvPr id="1026" name="Picture 2" descr="Retaining Sleeper Walls | Linwood Timber | Buy from Linwood Sawmill Dorset">
            <a:extLst>
              <a:ext uri="{FF2B5EF4-FFF2-40B4-BE49-F238E27FC236}">
                <a16:creationId xmlns:a16="http://schemas.microsoft.com/office/drawing/2014/main" id="{92EE3DF0-9BE4-AA88-002E-258E0EC2F2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8581" y="1284091"/>
            <a:ext cx="2155469" cy="16233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2.4m EchoReflect Reflective Acoustic Fencing Kit installed in garden ">
            <a:extLst>
              <a:ext uri="{FF2B5EF4-FFF2-40B4-BE49-F238E27FC236}">
                <a16:creationId xmlns:a16="http://schemas.microsoft.com/office/drawing/2014/main" id="{46B2B289-2A11-10A5-9895-3B5C10A5377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437" r="18114"/>
          <a:stretch>
            <a:fillRect/>
          </a:stretch>
        </p:blipFill>
        <p:spPr bwMode="auto">
          <a:xfrm>
            <a:off x="9348949" y="4811715"/>
            <a:ext cx="2585268" cy="204628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black text on a white background&#10;&#10;AI-generated content may be incorrect.">
            <a:extLst>
              <a:ext uri="{FF2B5EF4-FFF2-40B4-BE49-F238E27FC236}">
                <a16:creationId xmlns:a16="http://schemas.microsoft.com/office/drawing/2014/main" id="{F5784121-D262-35C4-1303-54C5E1B9C418}"/>
              </a:ext>
            </a:extLst>
          </p:cNvPr>
          <p:cNvPicPr>
            <a:picLocks noChangeAspect="1"/>
          </p:cNvPicPr>
          <p:nvPr/>
        </p:nvPicPr>
        <p:blipFill>
          <a:blip r:embed="rId7"/>
          <a:stretch>
            <a:fillRect/>
          </a:stretch>
        </p:blipFill>
        <p:spPr>
          <a:xfrm>
            <a:off x="9360033" y="4811715"/>
            <a:ext cx="2574183" cy="338255"/>
          </a:xfrm>
          <a:prstGeom prst="rect">
            <a:avLst/>
          </a:prstGeom>
        </p:spPr>
      </p:pic>
      <p:pic>
        <p:nvPicPr>
          <p:cNvPr id="16" name="Picture 15" descr="A black text on a white background&#10;&#10;AI-generated content may be incorrect.">
            <a:extLst>
              <a:ext uri="{FF2B5EF4-FFF2-40B4-BE49-F238E27FC236}">
                <a16:creationId xmlns:a16="http://schemas.microsoft.com/office/drawing/2014/main" id="{AC5C5AC4-23B9-3A24-C421-A468EB015650}"/>
              </a:ext>
            </a:extLst>
          </p:cNvPr>
          <p:cNvPicPr>
            <a:picLocks noChangeAspect="1"/>
          </p:cNvPicPr>
          <p:nvPr/>
        </p:nvPicPr>
        <p:blipFill>
          <a:blip r:embed="rId8"/>
          <a:stretch>
            <a:fillRect/>
          </a:stretch>
        </p:blipFill>
        <p:spPr>
          <a:xfrm>
            <a:off x="862008" y="1257532"/>
            <a:ext cx="3114796" cy="416334"/>
          </a:xfrm>
          <a:prstGeom prst="rect">
            <a:avLst/>
          </a:prstGeom>
        </p:spPr>
      </p:pic>
      <p:pic>
        <p:nvPicPr>
          <p:cNvPr id="7" name="Picture 6">
            <a:extLst>
              <a:ext uri="{FF2B5EF4-FFF2-40B4-BE49-F238E27FC236}">
                <a16:creationId xmlns:a16="http://schemas.microsoft.com/office/drawing/2014/main" id="{419EB6D5-77B9-5ADB-8478-EE87A38D34D4}"/>
              </a:ext>
            </a:extLst>
          </p:cNvPr>
          <p:cNvPicPr>
            <a:picLocks noChangeAspect="1"/>
          </p:cNvPicPr>
          <p:nvPr/>
        </p:nvPicPr>
        <p:blipFill>
          <a:blip r:embed="rId9"/>
          <a:stretch>
            <a:fillRect/>
          </a:stretch>
        </p:blipFill>
        <p:spPr>
          <a:xfrm>
            <a:off x="7008323" y="738781"/>
            <a:ext cx="4424296" cy="2914384"/>
          </a:xfrm>
          <a:prstGeom prst="rect">
            <a:avLst/>
          </a:prstGeom>
        </p:spPr>
      </p:pic>
      <p:pic>
        <p:nvPicPr>
          <p:cNvPr id="8" name="Picture 7">
            <a:extLst>
              <a:ext uri="{FF2B5EF4-FFF2-40B4-BE49-F238E27FC236}">
                <a16:creationId xmlns:a16="http://schemas.microsoft.com/office/drawing/2014/main" id="{7B823CCE-767C-0E09-7CE7-C731F93892F9}"/>
              </a:ext>
            </a:extLst>
          </p:cNvPr>
          <p:cNvPicPr>
            <a:picLocks noChangeAspect="1"/>
          </p:cNvPicPr>
          <p:nvPr/>
        </p:nvPicPr>
        <p:blipFill>
          <a:blip r:embed="rId10"/>
          <a:stretch>
            <a:fillRect/>
          </a:stretch>
        </p:blipFill>
        <p:spPr>
          <a:xfrm>
            <a:off x="4668581" y="6156120"/>
            <a:ext cx="5757612" cy="701880"/>
          </a:xfrm>
          <a:prstGeom prst="rect">
            <a:avLst/>
          </a:prstGeom>
        </p:spPr>
      </p:pic>
      <p:sp>
        <p:nvSpPr>
          <p:cNvPr id="9" name="TextBox 8">
            <a:extLst>
              <a:ext uri="{FF2B5EF4-FFF2-40B4-BE49-F238E27FC236}">
                <a16:creationId xmlns:a16="http://schemas.microsoft.com/office/drawing/2014/main" id="{7754B897-E2A5-D193-E6D1-73C4FC0BC35C}"/>
              </a:ext>
            </a:extLst>
          </p:cNvPr>
          <p:cNvSpPr txBox="1"/>
          <p:nvPr/>
        </p:nvSpPr>
        <p:spPr>
          <a:xfrm>
            <a:off x="7008323" y="3662309"/>
            <a:ext cx="4424297" cy="646331"/>
          </a:xfrm>
          <a:prstGeom prst="rect">
            <a:avLst/>
          </a:prstGeom>
          <a:noFill/>
        </p:spPr>
        <p:txBody>
          <a:bodyPr wrap="square" rtlCol="0">
            <a:spAutoFit/>
          </a:bodyPr>
          <a:lstStyle/>
          <a:p>
            <a:pPr lvl="0"/>
            <a:r>
              <a:rPr lang="pt-BR" i="1" dirty="0">
                <a:solidFill>
                  <a:schemeClr val="bg1"/>
                </a:solidFill>
              </a:rPr>
              <a:t>‘N15301-PLI-XX-ZZ-DR-L-60232’</a:t>
            </a:r>
            <a:r>
              <a:rPr lang="pt-BR" dirty="0">
                <a:solidFill>
                  <a:schemeClr val="bg1"/>
                </a:solidFill>
              </a:rPr>
              <a:t> – Typical Details – Sheet 2 Retaining Walls.</a:t>
            </a:r>
            <a:endParaRPr lang="en-GB" dirty="0">
              <a:solidFill>
                <a:schemeClr val="bg1"/>
              </a:solidFill>
            </a:endParaRPr>
          </a:p>
        </p:txBody>
      </p:sp>
    </p:spTree>
    <p:extLst>
      <p:ext uri="{BB962C8B-B14F-4D97-AF65-F5344CB8AC3E}">
        <p14:creationId xmlns:p14="http://schemas.microsoft.com/office/powerpoint/2010/main" val="958044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3C172-E154-8888-7AA0-C9C3F8E4ED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454C945-6042-E73B-E75F-A2F1445B8393}"/>
              </a:ext>
            </a:extLst>
          </p:cNvPr>
          <p:cNvSpPr/>
          <p:nvPr/>
        </p:nvSpPr>
        <p:spPr>
          <a:xfrm>
            <a:off x="0" y="-19458"/>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8B21B4D5-3D2B-2F6D-E3A5-B013D1212455}"/>
              </a:ext>
            </a:extLst>
          </p:cNvPr>
          <p:cNvSpPr txBox="1">
            <a:spLocks/>
          </p:cNvSpPr>
          <p:nvPr/>
        </p:nvSpPr>
        <p:spPr>
          <a:xfrm>
            <a:off x="1003300" y="11162"/>
            <a:ext cx="10515600" cy="371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iii) Boundary treatments – Boundary Wall in back gardens</a:t>
            </a:r>
          </a:p>
        </p:txBody>
      </p:sp>
      <p:pic>
        <p:nvPicPr>
          <p:cNvPr id="10" name="Picture 9">
            <a:extLst>
              <a:ext uri="{FF2B5EF4-FFF2-40B4-BE49-F238E27FC236}">
                <a16:creationId xmlns:a16="http://schemas.microsoft.com/office/drawing/2014/main" id="{4E6E5D2D-E562-2D27-08C8-C09E1E1919BA}"/>
              </a:ext>
            </a:extLst>
          </p:cNvPr>
          <p:cNvPicPr>
            <a:picLocks noChangeAspect="1"/>
          </p:cNvPicPr>
          <p:nvPr/>
        </p:nvPicPr>
        <p:blipFill>
          <a:blip r:embed="rId3"/>
          <a:srcRect r="72699"/>
          <a:stretch>
            <a:fillRect/>
          </a:stretch>
        </p:blipFill>
        <p:spPr>
          <a:xfrm>
            <a:off x="8656933" y="1296075"/>
            <a:ext cx="1795807" cy="2446212"/>
          </a:xfrm>
          <a:prstGeom prst="rect">
            <a:avLst/>
          </a:prstGeom>
        </p:spPr>
      </p:pic>
      <p:sp>
        <p:nvSpPr>
          <p:cNvPr id="15" name="Title 1">
            <a:extLst>
              <a:ext uri="{FF2B5EF4-FFF2-40B4-BE49-F238E27FC236}">
                <a16:creationId xmlns:a16="http://schemas.microsoft.com/office/drawing/2014/main" id="{7524ABAB-5577-B0C5-C400-87059B5B9833}"/>
              </a:ext>
            </a:extLst>
          </p:cNvPr>
          <p:cNvSpPr txBox="1">
            <a:spLocks/>
          </p:cNvSpPr>
          <p:nvPr/>
        </p:nvSpPr>
        <p:spPr>
          <a:xfrm>
            <a:off x="7777431" y="619801"/>
            <a:ext cx="3420641" cy="6762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New Boundary Wall</a:t>
            </a:r>
          </a:p>
        </p:txBody>
      </p:sp>
      <p:sp>
        <p:nvSpPr>
          <p:cNvPr id="16" name="Title 1">
            <a:extLst>
              <a:ext uri="{FF2B5EF4-FFF2-40B4-BE49-F238E27FC236}">
                <a16:creationId xmlns:a16="http://schemas.microsoft.com/office/drawing/2014/main" id="{7F3195A4-9F89-F45E-5346-63417A418B7B}"/>
              </a:ext>
            </a:extLst>
          </p:cNvPr>
          <p:cNvSpPr txBox="1">
            <a:spLocks/>
          </p:cNvSpPr>
          <p:nvPr/>
        </p:nvSpPr>
        <p:spPr>
          <a:xfrm>
            <a:off x="1882250" y="619801"/>
            <a:ext cx="3399901" cy="5263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Existing Wall</a:t>
            </a:r>
          </a:p>
        </p:txBody>
      </p:sp>
      <p:pic>
        <p:nvPicPr>
          <p:cNvPr id="4" name="Picture 3">
            <a:extLst>
              <a:ext uri="{FF2B5EF4-FFF2-40B4-BE49-F238E27FC236}">
                <a16:creationId xmlns:a16="http://schemas.microsoft.com/office/drawing/2014/main" id="{5D942A5C-19F3-75EE-AE8B-9A5A78C58889}"/>
              </a:ext>
            </a:extLst>
          </p:cNvPr>
          <p:cNvPicPr>
            <a:picLocks noChangeAspect="1"/>
          </p:cNvPicPr>
          <p:nvPr/>
        </p:nvPicPr>
        <p:blipFill>
          <a:blip r:embed="rId4"/>
          <a:stretch>
            <a:fillRect/>
          </a:stretch>
        </p:blipFill>
        <p:spPr>
          <a:xfrm rot="5400000">
            <a:off x="2464598" y="-58335"/>
            <a:ext cx="2023128" cy="4731949"/>
          </a:xfrm>
          <a:prstGeom prst="rect">
            <a:avLst/>
          </a:prstGeom>
        </p:spPr>
      </p:pic>
      <p:pic>
        <p:nvPicPr>
          <p:cNvPr id="7" name="Picture 6">
            <a:extLst>
              <a:ext uri="{FF2B5EF4-FFF2-40B4-BE49-F238E27FC236}">
                <a16:creationId xmlns:a16="http://schemas.microsoft.com/office/drawing/2014/main" id="{8004B32C-5371-23A2-8B45-10184FE9BC75}"/>
              </a:ext>
            </a:extLst>
          </p:cNvPr>
          <p:cNvPicPr>
            <a:picLocks noChangeAspect="1"/>
          </p:cNvPicPr>
          <p:nvPr/>
        </p:nvPicPr>
        <p:blipFill>
          <a:blip r:embed="rId5" cstate="screen">
            <a:extLst>
              <a:ext uri="{28A0092B-C50C-407E-A947-70E740481C1C}">
                <a14:useLocalDpi xmlns:a14="http://schemas.microsoft.com/office/drawing/2010/main"/>
              </a:ext>
            </a:extLst>
          </a:blip>
          <a:srcRect l="19128" t="22596" r="32184" b="28590"/>
          <a:stretch>
            <a:fillRect/>
          </a:stretch>
        </p:blipFill>
        <p:spPr>
          <a:xfrm>
            <a:off x="7911603" y="3940211"/>
            <a:ext cx="3286469" cy="2471220"/>
          </a:xfrm>
          <a:prstGeom prst="rect">
            <a:avLst/>
          </a:prstGeom>
        </p:spPr>
      </p:pic>
      <p:pic>
        <p:nvPicPr>
          <p:cNvPr id="11" name="Picture 10">
            <a:extLst>
              <a:ext uri="{FF2B5EF4-FFF2-40B4-BE49-F238E27FC236}">
                <a16:creationId xmlns:a16="http://schemas.microsoft.com/office/drawing/2014/main" id="{21F2E12F-7B67-B5F4-74E2-2F62BEBBE297}"/>
              </a:ext>
            </a:extLst>
          </p:cNvPr>
          <p:cNvPicPr>
            <a:picLocks noChangeAspect="1"/>
          </p:cNvPicPr>
          <p:nvPr/>
        </p:nvPicPr>
        <p:blipFill>
          <a:blip r:embed="rId6" cstate="screen">
            <a:extLst>
              <a:ext uri="{28A0092B-C50C-407E-A947-70E740481C1C}">
                <a14:useLocalDpi xmlns:a14="http://schemas.microsoft.com/office/drawing/2010/main"/>
              </a:ext>
            </a:extLst>
          </a:blip>
          <a:srcRect r="3456"/>
          <a:stretch>
            <a:fillRect/>
          </a:stretch>
        </p:blipFill>
        <p:spPr>
          <a:xfrm>
            <a:off x="1110187" y="3648812"/>
            <a:ext cx="4741610" cy="2762619"/>
          </a:xfrm>
          <a:prstGeom prst="rect">
            <a:avLst/>
          </a:prstGeom>
        </p:spPr>
      </p:pic>
    </p:spTree>
    <p:extLst>
      <p:ext uri="{BB962C8B-B14F-4D97-AF65-F5344CB8AC3E}">
        <p14:creationId xmlns:p14="http://schemas.microsoft.com/office/powerpoint/2010/main" val="2601979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002AE-5E08-863D-DCDD-7008531B5A3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B58E66C-0F71-A616-81C5-BD83F9DB58E9}"/>
              </a:ext>
            </a:extLst>
          </p:cNvPr>
          <p:cNvSpPr>
            <a:spLocks noGrp="1" noRot="1" noMove="1" noResize="1" noEditPoints="1" noAdjustHandles="1" noChangeArrowheads="1" noChangeShapeType="1"/>
          </p:cNvSpPr>
          <p:nvPr/>
        </p:nvSpPr>
        <p:spPr>
          <a:xfrm>
            <a:off x="-33020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2921481F-51A0-61FC-9BF1-2A72892AD689}"/>
              </a:ext>
            </a:extLst>
          </p:cNvPr>
          <p:cNvSpPr txBox="1">
            <a:spLocks/>
          </p:cNvSpPr>
          <p:nvPr/>
        </p:nvSpPr>
        <p:spPr>
          <a:xfrm>
            <a:off x="714375" y="91750"/>
            <a:ext cx="10910406" cy="5210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iii) Boundary Treatments – Front Boundary Walls</a:t>
            </a:r>
          </a:p>
        </p:txBody>
      </p:sp>
      <p:pic>
        <p:nvPicPr>
          <p:cNvPr id="7" name="Picture 6">
            <a:extLst>
              <a:ext uri="{FF2B5EF4-FFF2-40B4-BE49-F238E27FC236}">
                <a16:creationId xmlns:a16="http://schemas.microsoft.com/office/drawing/2014/main" id="{7D8BD571-FC04-9E86-99CD-349DE91F19A6}"/>
              </a:ext>
            </a:extLst>
          </p:cNvPr>
          <p:cNvPicPr>
            <a:picLocks noChangeAspect="1"/>
          </p:cNvPicPr>
          <p:nvPr/>
        </p:nvPicPr>
        <p:blipFill>
          <a:blip r:embed="rId2"/>
          <a:stretch>
            <a:fillRect/>
          </a:stretch>
        </p:blipFill>
        <p:spPr>
          <a:xfrm>
            <a:off x="6950183" y="849630"/>
            <a:ext cx="4594253" cy="4798979"/>
          </a:xfrm>
          <a:prstGeom prst="rect">
            <a:avLst/>
          </a:prstGeom>
        </p:spPr>
      </p:pic>
      <p:sp>
        <p:nvSpPr>
          <p:cNvPr id="6" name="TextBox 5">
            <a:extLst>
              <a:ext uri="{FF2B5EF4-FFF2-40B4-BE49-F238E27FC236}">
                <a16:creationId xmlns:a16="http://schemas.microsoft.com/office/drawing/2014/main" id="{E771D533-0B4F-DEE6-2452-7EA7E4E59FA5}"/>
              </a:ext>
            </a:extLst>
          </p:cNvPr>
          <p:cNvSpPr txBox="1"/>
          <p:nvPr/>
        </p:nvSpPr>
        <p:spPr>
          <a:xfrm>
            <a:off x="6950182" y="5683173"/>
            <a:ext cx="4594253" cy="923330"/>
          </a:xfrm>
          <a:prstGeom prst="rect">
            <a:avLst/>
          </a:prstGeom>
          <a:noFill/>
        </p:spPr>
        <p:txBody>
          <a:bodyPr wrap="square" rtlCol="0">
            <a:spAutoFit/>
          </a:bodyPr>
          <a:lstStyle/>
          <a:p>
            <a:pPr lvl="0"/>
            <a:r>
              <a:rPr lang="pt-BR" i="1" dirty="0">
                <a:solidFill>
                  <a:schemeClr val="bg1"/>
                </a:solidFill>
              </a:rPr>
              <a:t>‘N15301-KCA-ZZ-ZZ-DR-A-55103’</a:t>
            </a:r>
            <a:r>
              <a:rPr lang="pt-BR" dirty="0">
                <a:solidFill>
                  <a:schemeClr val="bg1"/>
                </a:solidFill>
              </a:rPr>
              <a:t> – Metalwork Details: Sheet 4 – Plot A &amp; B Patio Gate &amp; Railing Fixing.</a:t>
            </a:r>
            <a:endParaRPr lang="en-GB" dirty="0">
              <a:solidFill>
                <a:schemeClr val="bg1"/>
              </a:solidFill>
            </a:endParaRPr>
          </a:p>
        </p:txBody>
      </p:sp>
      <p:pic>
        <p:nvPicPr>
          <p:cNvPr id="9" name="Picture 8">
            <a:extLst>
              <a:ext uri="{FF2B5EF4-FFF2-40B4-BE49-F238E27FC236}">
                <a16:creationId xmlns:a16="http://schemas.microsoft.com/office/drawing/2014/main" id="{2F3775C3-4C37-F6D3-3E64-3FA39022D92B}"/>
              </a:ext>
            </a:extLst>
          </p:cNvPr>
          <p:cNvPicPr>
            <a:picLocks noChangeAspect="1"/>
          </p:cNvPicPr>
          <p:nvPr/>
        </p:nvPicPr>
        <p:blipFill>
          <a:blip r:embed="rId3"/>
          <a:stretch>
            <a:fillRect/>
          </a:stretch>
        </p:blipFill>
        <p:spPr>
          <a:xfrm>
            <a:off x="26797" y="1211939"/>
            <a:ext cx="2695100" cy="5056717"/>
          </a:xfrm>
          <a:prstGeom prst="rect">
            <a:avLst/>
          </a:prstGeom>
        </p:spPr>
      </p:pic>
      <p:pic>
        <p:nvPicPr>
          <p:cNvPr id="11" name="Picture 10">
            <a:extLst>
              <a:ext uri="{FF2B5EF4-FFF2-40B4-BE49-F238E27FC236}">
                <a16:creationId xmlns:a16="http://schemas.microsoft.com/office/drawing/2014/main" id="{E272FB7F-631A-9EA2-AFC1-C29481007C12}"/>
              </a:ext>
            </a:extLst>
          </p:cNvPr>
          <p:cNvPicPr>
            <a:picLocks noChangeAspect="1"/>
          </p:cNvPicPr>
          <p:nvPr/>
        </p:nvPicPr>
        <p:blipFill>
          <a:blip r:embed="rId4"/>
          <a:stretch>
            <a:fillRect/>
          </a:stretch>
        </p:blipFill>
        <p:spPr>
          <a:xfrm>
            <a:off x="2862550" y="1211938"/>
            <a:ext cx="2494344" cy="5056717"/>
          </a:xfrm>
          <a:prstGeom prst="rect">
            <a:avLst/>
          </a:prstGeom>
        </p:spPr>
      </p:pic>
    </p:spTree>
    <p:extLst>
      <p:ext uri="{BB962C8B-B14F-4D97-AF65-F5344CB8AC3E}">
        <p14:creationId xmlns:p14="http://schemas.microsoft.com/office/powerpoint/2010/main" val="4064253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F7F93-C5ED-B197-DC05-6592B219CD5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0C636B-4B56-B502-CB0E-E4F4465974F5}"/>
              </a:ext>
            </a:extLst>
          </p:cNvPr>
          <p:cNvSpPr>
            <a:spLocks noGrp="1" noRot="1" noMove="1" noResize="1" noEditPoints="1" noAdjustHandles="1" noChangeArrowheads="1" noChangeShapeType="1"/>
          </p:cNvSpPr>
          <p:nvPr/>
        </p:nvSpPr>
        <p:spPr>
          <a:xfrm>
            <a:off x="0" y="-19458"/>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C9E42ED7-96BB-E3C1-242B-8A3BCF8D929A}"/>
              </a:ext>
            </a:extLst>
          </p:cNvPr>
          <p:cNvSpPr txBox="1">
            <a:spLocks/>
          </p:cNvSpPr>
          <p:nvPr/>
        </p:nvSpPr>
        <p:spPr>
          <a:xfrm>
            <a:off x="1003300" y="209569"/>
            <a:ext cx="10515600" cy="7374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iii) Boundary Treatments / v) Minor Artefacts/Structures</a:t>
            </a:r>
          </a:p>
          <a:p>
            <a:pPr algn="ctr"/>
            <a:r>
              <a:rPr lang="en-GB" sz="2400" b="1" dirty="0">
                <a:solidFill>
                  <a:schemeClr val="bg1"/>
                </a:solidFill>
              </a:rPr>
              <a:t>– Bin Store (Front Garden)</a:t>
            </a:r>
          </a:p>
          <a:p>
            <a:pPr algn="ctr"/>
            <a:endParaRPr lang="en-GB" sz="2400" b="1" dirty="0">
              <a:solidFill>
                <a:schemeClr val="bg1"/>
              </a:solidFill>
            </a:endParaRPr>
          </a:p>
        </p:txBody>
      </p:sp>
      <p:pic>
        <p:nvPicPr>
          <p:cNvPr id="12" name="Picture 11">
            <a:extLst>
              <a:ext uri="{FF2B5EF4-FFF2-40B4-BE49-F238E27FC236}">
                <a16:creationId xmlns:a16="http://schemas.microsoft.com/office/drawing/2014/main" id="{C2C13678-F1D8-E00F-231F-CDE1EB235EB8}"/>
              </a:ext>
            </a:extLst>
          </p:cNvPr>
          <p:cNvPicPr>
            <a:picLocks noChangeAspect="1"/>
          </p:cNvPicPr>
          <p:nvPr/>
        </p:nvPicPr>
        <p:blipFill>
          <a:blip r:embed="rId3"/>
          <a:stretch>
            <a:fillRect/>
          </a:stretch>
        </p:blipFill>
        <p:spPr>
          <a:xfrm>
            <a:off x="6984651" y="4178573"/>
            <a:ext cx="3939136" cy="2643556"/>
          </a:xfrm>
          <a:prstGeom prst="rect">
            <a:avLst/>
          </a:prstGeom>
        </p:spPr>
      </p:pic>
      <p:pic>
        <p:nvPicPr>
          <p:cNvPr id="18" name="Picture 17">
            <a:extLst>
              <a:ext uri="{FF2B5EF4-FFF2-40B4-BE49-F238E27FC236}">
                <a16:creationId xmlns:a16="http://schemas.microsoft.com/office/drawing/2014/main" id="{A35DE1FE-AB16-8643-D9A9-6703FD6A455A}"/>
              </a:ext>
            </a:extLst>
          </p:cNvPr>
          <p:cNvPicPr>
            <a:picLocks noChangeAspect="1"/>
          </p:cNvPicPr>
          <p:nvPr/>
        </p:nvPicPr>
        <p:blipFill>
          <a:blip r:embed="rId4"/>
          <a:stretch>
            <a:fillRect/>
          </a:stretch>
        </p:blipFill>
        <p:spPr>
          <a:xfrm>
            <a:off x="5662201" y="947017"/>
            <a:ext cx="3562235" cy="3122113"/>
          </a:xfrm>
          <a:prstGeom prst="rect">
            <a:avLst/>
          </a:prstGeom>
        </p:spPr>
      </p:pic>
      <p:pic>
        <p:nvPicPr>
          <p:cNvPr id="20" name="Picture 19">
            <a:extLst>
              <a:ext uri="{FF2B5EF4-FFF2-40B4-BE49-F238E27FC236}">
                <a16:creationId xmlns:a16="http://schemas.microsoft.com/office/drawing/2014/main" id="{FD31B436-90BE-6FB9-30BF-220C21FBFA35}"/>
              </a:ext>
            </a:extLst>
          </p:cNvPr>
          <p:cNvPicPr>
            <a:picLocks noChangeAspect="1"/>
          </p:cNvPicPr>
          <p:nvPr/>
        </p:nvPicPr>
        <p:blipFill>
          <a:blip r:embed="rId5"/>
          <a:stretch>
            <a:fillRect/>
          </a:stretch>
        </p:blipFill>
        <p:spPr>
          <a:xfrm>
            <a:off x="9503612" y="947018"/>
            <a:ext cx="2652379" cy="3122113"/>
          </a:xfrm>
          <a:prstGeom prst="rect">
            <a:avLst/>
          </a:prstGeom>
        </p:spPr>
      </p:pic>
      <p:sp>
        <p:nvSpPr>
          <p:cNvPr id="21" name="TextBox 20">
            <a:extLst>
              <a:ext uri="{FF2B5EF4-FFF2-40B4-BE49-F238E27FC236}">
                <a16:creationId xmlns:a16="http://schemas.microsoft.com/office/drawing/2014/main" id="{EA07B4ED-6E64-403A-C8E6-3473A7B0F708}"/>
              </a:ext>
            </a:extLst>
          </p:cNvPr>
          <p:cNvSpPr txBox="1"/>
          <p:nvPr/>
        </p:nvSpPr>
        <p:spPr>
          <a:xfrm>
            <a:off x="281952" y="810070"/>
            <a:ext cx="4890999" cy="1200329"/>
          </a:xfrm>
          <a:prstGeom prst="rect">
            <a:avLst/>
          </a:prstGeom>
          <a:noFill/>
        </p:spPr>
        <p:txBody>
          <a:bodyPr wrap="square" rtlCol="0">
            <a:spAutoFit/>
          </a:bodyPr>
          <a:lstStyle/>
          <a:p>
            <a:pPr lvl="0"/>
            <a:r>
              <a:rPr lang="en-GB" b="1" u="sng" dirty="0">
                <a:solidFill>
                  <a:schemeClr val="bg1"/>
                </a:solidFill>
              </a:rPr>
              <a:t>Bin Store – Front Garden</a:t>
            </a:r>
          </a:p>
          <a:p>
            <a:pPr lvl="0"/>
            <a:r>
              <a:rPr lang="en-GB" i="1" dirty="0">
                <a:solidFill>
                  <a:schemeClr val="bg1"/>
                </a:solidFill>
              </a:rPr>
              <a:t>‘N15301-KCA-ZZ-ZZ-DR-A-53400’ </a:t>
            </a:r>
            <a:r>
              <a:rPr lang="en-GB" dirty="0">
                <a:solidFill>
                  <a:schemeClr val="bg1"/>
                </a:solidFill>
              </a:rPr>
              <a:t>– External Additional Details: Sheet 1 Plot A &amp; B Bin Store Details. </a:t>
            </a:r>
          </a:p>
        </p:txBody>
      </p:sp>
      <p:pic>
        <p:nvPicPr>
          <p:cNvPr id="4" name="Picture 3">
            <a:extLst>
              <a:ext uri="{FF2B5EF4-FFF2-40B4-BE49-F238E27FC236}">
                <a16:creationId xmlns:a16="http://schemas.microsoft.com/office/drawing/2014/main" id="{3B529C92-9176-256B-AA57-3876E5260186}"/>
              </a:ext>
            </a:extLst>
          </p:cNvPr>
          <p:cNvPicPr>
            <a:picLocks noChangeAspect="1"/>
          </p:cNvPicPr>
          <p:nvPr/>
        </p:nvPicPr>
        <p:blipFill>
          <a:blip r:embed="rId6"/>
          <a:stretch>
            <a:fillRect/>
          </a:stretch>
        </p:blipFill>
        <p:spPr>
          <a:xfrm>
            <a:off x="353438" y="2810846"/>
            <a:ext cx="2092592" cy="3933645"/>
          </a:xfrm>
          <a:prstGeom prst="rect">
            <a:avLst/>
          </a:prstGeom>
        </p:spPr>
      </p:pic>
      <p:pic>
        <p:nvPicPr>
          <p:cNvPr id="7" name="Picture 6">
            <a:extLst>
              <a:ext uri="{FF2B5EF4-FFF2-40B4-BE49-F238E27FC236}">
                <a16:creationId xmlns:a16="http://schemas.microsoft.com/office/drawing/2014/main" id="{302D03BB-9E80-4B07-8F4B-1AD21EDAFA19}"/>
              </a:ext>
            </a:extLst>
          </p:cNvPr>
          <p:cNvPicPr>
            <a:picLocks noChangeAspect="1"/>
          </p:cNvPicPr>
          <p:nvPr/>
        </p:nvPicPr>
        <p:blipFill>
          <a:blip r:embed="rId7"/>
          <a:stretch>
            <a:fillRect/>
          </a:stretch>
        </p:blipFill>
        <p:spPr>
          <a:xfrm>
            <a:off x="2562046" y="2810846"/>
            <a:ext cx="1944277" cy="3924013"/>
          </a:xfrm>
          <a:prstGeom prst="rect">
            <a:avLst/>
          </a:prstGeom>
        </p:spPr>
      </p:pic>
    </p:spTree>
    <p:extLst>
      <p:ext uri="{BB962C8B-B14F-4D97-AF65-F5344CB8AC3E}">
        <p14:creationId xmlns:p14="http://schemas.microsoft.com/office/powerpoint/2010/main" val="3958650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36D06-3FE6-208C-CE2B-DA7B65F45E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94E1091-E792-138E-6C30-4D9FC9D55256}"/>
              </a:ext>
            </a:extLst>
          </p:cNvPr>
          <p:cNvSpPr>
            <a:spLocks noGrp="1" noRot="1" noMove="1" noResize="1" noEditPoints="1" noAdjustHandles="1" noChangeArrowheads="1" noChangeShapeType="1"/>
          </p:cNvSpPr>
          <p:nvPr/>
        </p:nvSpPr>
        <p:spPr>
          <a:xfrm>
            <a:off x="0" y="-19458"/>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7A6AAE7F-5739-8AFC-0B03-2D8F957D9882}"/>
              </a:ext>
            </a:extLst>
          </p:cNvPr>
          <p:cNvSpPr txBox="1">
            <a:spLocks/>
          </p:cNvSpPr>
          <p:nvPr/>
        </p:nvSpPr>
        <p:spPr>
          <a:xfrm>
            <a:off x="1003300" y="209569"/>
            <a:ext cx="10515600" cy="371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v) Minor Artefacts/Structures –Bike Store Allocation</a:t>
            </a:r>
          </a:p>
        </p:txBody>
      </p:sp>
      <p:pic>
        <p:nvPicPr>
          <p:cNvPr id="5" name="Picture 4">
            <a:extLst>
              <a:ext uri="{FF2B5EF4-FFF2-40B4-BE49-F238E27FC236}">
                <a16:creationId xmlns:a16="http://schemas.microsoft.com/office/drawing/2014/main" id="{8F518EE0-F614-0918-4969-45C3AA781189}"/>
              </a:ext>
            </a:extLst>
          </p:cNvPr>
          <p:cNvPicPr>
            <a:picLocks noChangeAspect="1"/>
          </p:cNvPicPr>
          <p:nvPr/>
        </p:nvPicPr>
        <p:blipFill>
          <a:blip r:embed="rId3"/>
          <a:stretch>
            <a:fillRect/>
          </a:stretch>
        </p:blipFill>
        <p:spPr>
          <a:xfrm>
            <a:off x="8059754" y="2372264"/>
            <a:ext cx="3328094" cy="2392067"/>
          </a:xfrm>
          <a:prstGeom prst="rect">
            <a:avLst/>
          </a:prstGeom>
        </p:spPr>
      </p:pic>
      <p:sp>
        <p:nvSpPr>
          <p:cNvPr id="8" name="TextBox 7">
            <a:extLst>
              <a:ext uri="{FF2B5EF4-FFF2-40B4-BE49-F238E27FC236}">
                <a16:creationId xmlns:a16="http://schemas.microsoft.com/office/drawing/2014/main" id="{3B8351D8-8406-B114-06E6-E365D4F02EC7}"/>
              </a:ext>
            </a:extLst>
          </p:cNvPr>
          <p:cNvSpPr txBox="1"/>
          <p:nvPr/>
        </p:nvSpPr>
        <p:spPr>
          <a:xfrm>
            <a:off x="7956665" y="1725933"/>
            <a:ext cx="3562235" cy="646331"/>
          </a:xfrm>
          <a:prstGeom prst="rect">
            <a:avLst/>
          </a:prstGeom>
          <a:noFill/>
        </p:spPr>
        <p:txBody>
          <a:bodyPr wrap="square" rtlCol="0">
            <a:spAutoFit/>
          </a:bodyPr>
          <a:lstStyle/>
          <a:p>
            <a:pPr lvl="0"/>
            <a:r>
              <a:rPr lang="en-GB" b="1" u="sng" dirty="0">
                <a:solidFill>
                  <a:schemeClr val="bg1"/>
                </a:solidFill>
              </a:rPr>
              <a:t>Bike allocation to back gardens</a:t>
            </a:r>
          </a:p>
          <a:p>
            <a:pPr lvl="0"/>
            <a:r>
              <a:rPr lang="en-GB" i="1" dirty="0">
                <a:solidFill>
                  <a:schemeClr val="bg1"/>
                </a:solidFill>
              </a:rPr>
              <a:t>‘Bike store spec’.</a:t>
            </a:r>
          </a:p>
        </p:txBody>
      </p:sp>
      <p:pic>
        <p:nvPicPr>
          <p:cNvPr id="4" name="Picture 3">
            <a:extLst>
              <a:ext uri="{FF2B5EF4-FFF2-40B4-BE49-F238E27FC236}">
                <a16:creationId xmlns:a16="http://schemas.microsoft.com/office/drawing/2014/main" id="{40ED3EDD-F3B9-99E7-EC5F-F8F80C8ED8DF}"/>
              </a:ext>
            </a:extLst>
          </p:cNvPr>
          <p:cNvPicPr>
            <a:picLocks noChangeAspect="1"/>
          </p:cNvPicPr>
          <p:nvPr/>
        </p:nvPicPr>
        <p:blipFill>
          <a:blip r:embed="rId4"/>
          <a:stretch>
            <a:fillRect/>
          </a:stretch>
        </p:blipFill>
        <p:spPr>
          <a:xfrm>
            <a:off x="895817" y="1095554"/>
            <a:ext cx="2805156" cy="5270740"/>
          </a:xfrm>
          <a:prstGeom prst="rect">
            <a:avLst/>
          </a:prstGeom>
        </p:spPr>
      </p:pic>
      <p:pic>
        <p:nvPicPr>
          <p:cNvPr id="9" name="Picture 8">
            <a:extLst>
              <a:ext uri="{FF2B5EF4-FFF2-40B4-BE49-F238E27FC236}">
                <a16:creationId xmlns:a16="http://schemas.microsoft.com/office/drawing/2014/main" id="{0F69939E-D633-7D3D-B782-D18C1ABB5985}"/>
              </a:ext>
            </a:extLst>
          </p:cNvPr>
          <p:cNvPicPr>
            <a:picLocks noChangeAspect="1"/>
          </p:cNvPicPr>
          <p:nvPr/>
        </p:nvPicPr>
        <p:blipFill>
          <a:blip r:embed="rId5"/>
          <a:stretch>
            <a:fillRect/>
          </a:stretch>
        </p:blipFill>
        <p:spPr>
          <a:xfrm>
            <a:off x="3908962" y="1095554"/>
            <a:ext cx="2700255" cy="5286603"/>
          </a:xfrm>
          <a:prstGeom prst="rect">
            <a:avLst/>
          </a:prstGeom>
        </p:spPr>
      </p:pic>
    </p:spTree>
    <p:extLst>
      <p:ext uri="{BB962C8B-B14F-4D97-AF65-F5344CB8AC3E}">
        <p14:creationId xmlns:p14="http://schemas.microsoft.com/office/powerpoint/2010/main" val="2869021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929B6-6334-D551-8FF2-E51BA0BA44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EBCABE-C5EA-71ED-3320-E55C11F04CE6}"/>
              </a:ext>
            </a:extLst>
          </p:cNvPr>
          <p:cNvSpPr>
            <a:spLocks noGrp="1" noRot="1" noMove="1" noResize="1" noEditPoints="1" noAdjustHandles="1" noChangeArrowheads="1" noChangeShapeType="1"/>
          </p:cNvSpPr>
          <p:nvPr/>
        </p:nvSpPr>
        <p:spPr>
          <a:xfrm>
            <a:off x="0" y="-19458"/>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ADD1BB4C-C7B4-B406-A8DE-6A52A5A5B275}"/>
              </a:ext>
            </a:extLst>
          </p:cNvPr>
          <p:cNvSpPr txBox="1">
            <a:spLocks/>
          </p:cNvSpPr>
          <p:nvPr/>
        </p:nvSpPr>
        <p:spPr>
          <a:xfrm>
            <a:off x="1003300" y="99468"/>
            <a:ext cx="10515600" cy="371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vi) Proposed and Existing Functional Services</a:t>
            </a:r>
          </a:p>
        </p:txBody>
      </p:sp>
      <p:sp>
        <p:nvSpPr>
          <p:cNvPr id="3" name="TextBox 2">
            <a:extLst>
              <a:ext uri="{FF2B5EF4-FFF2-40B4-BE49-F238E27FC236}">
                <a16:creationId xmlns:a16="http://schemas.microsoft.com/office/drawing/2014/main" id="{3D6BFF82-5103-54A3-B571-270F4379F56C}"/>
              </a:ext>
            </a:extLst>
          </p:cNvPr>
          <p:cNvSpPr txBox="1"/>
          <p:nvPr/>
        </p:nvSpPr>
        <p:spPr>
          <a:xfrm>
            <a:off x="146649" y="664206"/>
            <a:ext cx="9463177" cy="338554"/>
          </a:xfrm>
          <a:prstGeom prst="rect">
            <a:avLst/>
          </a:prstGeom>
          <a:noFill/>
        </p:spPr>
        <p:txBody>
          <a:bodyPr wrap="square" rtlCol="0">
            <a:spAutoFit/>
          </a:bodyPr>
          <a:lstStyle/>
          <a:p>
            <a:pPr lvl="0"/>
            <a:r>
              <a:rPr lang="en-GB" sz="1600" b="1" u="sng">
                <a:solidFill>
                  <a:schemeClr val="bg1"/>
                </a:solidFill>
              </a:rPr>
              <a:t>No existing services will be kept, therefore only proposed services designs have been submitted:</a:t>
            </a:r>
            <a:endParaRPr lang="en-GB" sz="1600" b="1" u="sng" dirty="0">
              <a:solidFill>
                <a:schemeClr val="bg1"/>
              </a:solidFill>
            </a:endParaRPr>
          </a:p>
        </p:txBody>
      </p:sp>
      <p:sp>
        <p:nvSpPr>
          <p:cNvPr id="4" name="TextBox 3">
            <a:extLst>
              <a:ext uri="{FF2B5EF4-FFF2-40B4-BE49-F238E27FC236}">
                <a16:creationId xmlns:a16="http://schemas.microsoft.com/office/drawing/2014/main" id="{0103A6BD-BE15-2E3E-A826-0A1AE154E2A0}"/>
              </a:ext>
            </a:extLst>
          </p:cNvPr>
          <p:cNvSpPr txBox="1"/>
          <p:nvPr/>
        </p:nvSpPr>
        <p:spPr>
          <a:xfrm>
            <a:off x="146649" y="1873132"/>
            <a:ext cx="3605842" cy="646331"/>
          </a:xfrm>
          <a:prstGeom prst="rect">
            <a:avLst/>
          </a:prstGeom>
          <a:noFill/>
        </p:spPr>
        <p:txBody>
          <a:bodyPr wrap="square" rtlCol="0">
            <a:spAutoFit/>
          </a:bodyPr>
          <a:lstStyle/>
          <a:p>
            <a:pPr lvl="0"/>
            <a:r>
              <a:rPr lang="pt-BR" i="1" dirty="0">
                <a:solidFill>
                  <a:schemeClr val="bg1"/>
                </a:solidFill>
              </a:rPr>
              <a:t>‘N15301-RBE-ZZ-00-DR-E-06001’</a:t>
            </a:r>
            <a:r>
              <a:rPr lang="pt-BR" dirty="0">
                <a:solidFill>
                  <a:schemeClr val="bg1"/>
                </a:solidFill>
              </a:rPr>
              <a:t> – Site External Duct Layout.</a:t>
            </a:r>
            <a:endParaRPr lang="en-GB" dirty="0">
              <a:solidFill>
                <a:schemeClr val="bg1"/>
              </a:solidFill>
            </a:endParaRPr>
          </a:p>
        </p:txBody>
      </p:sp>
      <p:sp>
        <p:nvSpPr>
          <p:cNvPr id="5" name="TextBox 4">
            <a:extLst>
              <a:ext uri="{FF2B5EF4-FFF2-40B4-BE49-F238E27FC236}">
                <a16:creationId xmlns:a16="http://schemas.microsoft.com/office/drawing/2014/main" id="{75C1F031-B17A-3D1D-20F2-EB766F338BDC}"/>
              </a:ext>
            </a:extLst>
          </p:cNvPr>
          <p:cNvSpPr txBox="1"/>
          <p:nvPr/>
        </p:nvSpPr>
        <p:spPr>
          <a:xfrm>
            <a:off x="215661" y="4966923"/>
            <a:ext cx="3450566" cy="646331"/>
          </a:xfrm>
          <a:prstGeom prst="rect">
            <a:avLst/>
          </a:prstGeom>
          <a:noFill/>
        </p:spPr>
        <p:txBody>
          <a:bodyPr wrap="square" rtlCol="0">
            <a:spAutoFit/>
          </a:bodyPr>
          <a:lstStyle/>
          <a:p>
            <a:pPr lvl="0"/>
            <a:r>
              <a:rPr lang="en-GB" i="1" dirty="0">
                <a:solidFill>
                  <a:schemeClr val="bg1"/>
                </a:solidFill>
              </a:rPr>
              <a:t>‘N15301-DDS-ZZ-ZZ-DR-M-1051’</a:t>
            </a:r>
            <a:r>
              <a:rPr lang="en-GB" dirty="0">
                <a:solidFill>
                  <a:schemeClr val="bg1"/>
                </a:solidFill>
              </a:rPr>
              <a:t> – External Services Layout.</a:t>
            </a:r>
          </a:p>
        </p:txBody>
      </p:sp>
      <p:pic>
        <p:nvPicPr>
          <p:cNvPr id="9" name="Picture 8">
            <a:extLst>
              <a:ext uri="{FF2B5EF4-FFF2-40B4-BE49-F238E27FC236}">
                <a16:creationId xmlns:a16="http://schemas.microsoft.com/office/drawing/2014/main" id="{808D28D2-6BA3-D080-4057-358B321D943B}"/>
              </a:ext>
            </a:extLst>
          </p:cNvPr>
          <p:cNvPicPr>
            <a:picLocks noChangeAspect="1"/>
          </p:cNvPicPr>
          <p:nvPr/>
        </p:nvPicPr>
        <p:blipFill>
          <a:blip r:embed="rId3"/>
          <a:stretch>
            <a:fillRect/>
          </a:stretch>
        </p:blipFill>
        <p:spPr>
          <a:xfrm>
            <a:off x="3896266" y="1351940"/>
            <a:ext cx="7973681" cy="2133802"/>
          </a:xfrm>
          <a:prstGeom prst="rect">
            <a:avLst/>
          </a:prstGeom>
        </p:spPr>
      </p:pic>
      <p:pic>
        <p:nvPicPr>
          <p:cNvPr id="12" name="Picture 11">
            <a:extLst>
              <a:ext uri="{FF2B5EF4-FFF2-40B4-BE49-F238E27FC236}">
                <a16:creationId xmlns:a16="http://schemas.microsoft.com/office/drawing/2014/main" id="{9B988B7D-8EF5-C34E-258E-2FAA16A1B7DC}"/>
              </a:ext>
            </a:extLst>
          </p:cNvPr>
          <p:cNvPicPr>
            <a:picLocks noChangeAspect="1"/>
          </p:cNvPicPr>
          <p:nvPr/>
        </p:nvPicPr>
        <p:blipFill>
          <a:blip r:embed="rId4"/>
          <a:stretch>
            <a:fillRect/>
          </a:stretch>
        </p:blipFill>
        <p:spPr>
          <a:xfrm>
            <a:off x="3896265" y="4293161"/>
            <a:ext cx="7973681" cy="2166601"/>
          </a:xfrm>
          <a:prstGeom prst="rect">
            <a:avLst/>
          </a:prstGeom>
        </p:spPr>
      </p:pic>
    </p:spTree>
    <p:extLst>
      <p:ext uri="{BB962C8B-B14F-4D97-AF65-F5344CB8AC3E}">
        <p14:creationId xmlns:p14="http://schemas.microsoft.com/office/powerpoint/2010/main" val="1741824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64F88-E869-3B73-BD0E-A1BE3E17B16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E43B6B-37D4-F351-6973-EB45658051C7}"/>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658779D5-B0EC-6000-B4B9-881A952FF68A}"/>
              </a:ext>
            </a:extLst>
          </p:cNvPr>
          <p:cNvSpPr txBox="1">
            <a:spLocks/>
          </p:cNvSpPr>
          <p:nvPr/>
        </p:nvSpPr>
        <p:spPr>
          <a:xfrm>
            <a:off x="642853" y="114331"/>
            <a:ext cx="5041605" cy="3155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vii, ix) – Private Gardens to Houses </a:t>
            </a:r>
          </a:p>
        </p:txBody>
      </p:sp>
      <p:pic>
        <p:nvPicPr>
          <p:cNvPr id="33" name="Picture 32">
            <a:extLst>
              <a:ext uri="{FF2B5EF4-FFF2-40B4-BE49-F238E27FC236}">
                <a16:creationId xmlns:a16="http://schemas.microsoft.com/office/drawing/2014/main" id="{A7647058-12EB-48B7-0D5A-BD945D20B52C}"/>
              </a:ext>
            </a:extLst>
          </p:cNvPr>
          <p:cNvPicPr>
            <a:picLocks noChangeAspect="1"/>
          </p:cNvPicPr>
          <p:nvPr/>
        </p:nvPicPr>
        <p:blipFill>
          <a:blip r:embed="rId3"/>
          <a:stretch>
            <a:fillRect/>
          </a:stretch>
        </p:blipFill>
        <p:spPr>
          <a:xfrm>
            <a:off x="6824778" y="5081393"/>
            <a:ext cx="2074712" cy="1123425"/>
          </a:xfrm>
          <a:prstGeom prst="rect">
            <a:avLst/>
          </a:prstGeom>
        </p:spPr>
      </p:pic>
      <p:pic>
        <p:nvPicPr>
          <p:cNvPr id="37" name="Picture 36">
            <a:extLst>
              <a:ext uri="{FF2B5EF4-FFF2-40B4-BE49-F238E27FC236}">
                <a16:creationId xmlns:a16="http://schemas.microsoft.com/office/drawing/2014/main" id="{4389B302-31B9-A139-2B8D-F2144CD6F396}"/>
              </a:ext>
            </a:extLst>
          </p:cNvPr>
          <p:cNvPicPr>
            <a:picLocks noChangeAspect="1"/>
          </p:cNvPicPr>
          <p:nvPr/>
        </p:nvPicPr>
        <p:blipFill>
          <a:blip r:embed="rId4"/>
          <a:stretch>
            <a:fillRect/>
          </a:stretch>
        </p:blipFill>
        <p:spPr>
          <a:xfrm>
            <a:off x="6806607" y="103709"/>
            <a:ext cx="2085071" cy="1001725"/>
          </a:xfrm>
          <a:prstGeom prst="rect">
            <a:avLst/>
          </a:prstGeom>
        </p:spPr>
      </p:pic>
      <p:pic>
        <p:nvPicPr>
          <p:cNvPr id="39" name="Picture 38">
            <a:extLst>
              <a:ext uri="{FF2B5EF4-FFF2-40B4-BE49-F238E27FC236}">
                <a16:creationId xmlns:a16="http://schemas.microsoft.com/office/drawing/2014/main" id="{ECCEFB27-9EF7-B77B-A7A9-9AA6D4DFB26C}"/>
              </a:ext>
            </a:extLst>
          </p:cNvPr>
          <p:cNvPicPr>
            <a:picLocks noChangeAspect="1"/>
          </p:cNvPicPr>
          <p:nvPr/>
        </p:nvPicPr>
        <p:blipFill>
          <a:blip r:embed="rId5"/>
          <a:stretch>
            <a:fillRect/>
          </a:stretch>
        </p:blipFill>
        <p:spPr>
          <a:xfrm>
            <a:off x="6810450" y="1221997"/>
            <a:ext cx="2091297" cy="1243041"/>
          </a:xfrm>
          <a:prstGeom prst="rect">
            <a:avLst/>
          </a:prstGeom>
        </p:spPr>
      </p:pic>
      <p:sp>
        <p:nvSpPr>
          <p:cNvPr id="40" name="Title 1">
            <a:extLst>
              <a:ext uri="{FF2B5EF4-FFF2-40B4-BE49-F238E27FC236}">
                <a16:creationId xmlns:a16="http://schemas.microsoft.com/office/drawing/2014/main" id="{5395C600-0F67-47D3-5E37-57BFB45443EF}"/>
              </a:ext>
            </a:extLst>
          </p:cNvPr>
          <p:cNvSpPr txBox="1">
            <a:spLocks/>
          </p:cNvSpPr>
          <p:nvPr/>
        </p:nvSpPr>
        <p:spPr>
          <a:xfrm>
            <a:off x="8034471" y="5816084"/>
            <a:ext cx="87208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M03</a:t>
            </a:r>
          </a:p>
        </p:txBody>
      </p:sp>
      <p:sp>
        <p:nvSpPr>
          <p:cNvPr id="41" name="Title 1">
            <a:extLst>
              <a:ext uri="{FF2B5EF4-FFF2-40B4-BE49-F238E27FC236}">
                <a16:creationId xmlns:a16="http://schemas.microsoft.com/office/drawing/2014/main" id="{C2829BD4-6665-F3C4-E4B1-AC1290B3C62E}"/>
              </a:ext>
            </a:extLst>
          </p:cNvPr>
          <p:cNvSpPr txBox="1">
            <a:spLocks/>
          </p:cNvSpPr>
          <p:nvPr/>
        </p:nvSpPr>
        <p:spPr>
          <a:xfrm>
            <a:off x="8137342" y="2168968"/>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G01</a:t>
            </a:r>
          </a:p>
        </p:txBody>
      </p:sp>
      <p:sp>
        <p:nvSpPr>
          <p:cNvPr id="43" name="Title 1">
            <a:extLst>
              <a:ext uri="{FF2B5EF4-FFF2-40B4-BE49-F238E27FC236}">
                <a16:creationId xmlns:a16="http://schemas.microsoft.com/office/drawing/2014/main" id="{724D8FE6-10C8-2799-B493-074AE3918C31}"/>
              </a:ext>
            </a:extLst>
          </p:cNvPr>
          <p:cNvSpPr txBox="1">
            <a:spLocks/>
          </p:cNvSpPr>
          <p:nvPr/>
        </p:nvSpPr>
        <p:spPr>
          <a:xfrm>
            <a:off x="8162705" y="833370"/>
            <a:ext cx="84250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S05</a:t>
            </a:r>
          </a:p>
        </p:txBody>
      </p:sp>
      <p:pic>
        <p:nvPicPr>
          <p:cNvPr id="4" name="Picture 3">
            <a:extLst>
              <a:ext uri="{FF2B5EF4-FFF2-40B4-BE49-F238E27FC236}">
                <a16:creationId xmlns:a16="http://schemas.microsoft.com/office/drawing/2014/main" id="{DAB56C10-88E8-4BD9-47C0-DE3D1C1F5F07}"/>
              </a:ext>
            </a:extLst>
          </p:cNvPr>
          <p:cNvPicPr>
            <a:picLocks noChangeAspect="1"/>
          </p:cNvPicPr>
          <p:nvPr/>
        </p:nvPicPr>
        <p:blipFill>
          <a:blip r:embed="rId6"/>
          <a:stretch>
            <a:fillRect/>
          </a:stretch>
        </p:blipFill>
        <p:spPr>
          <a:xfrm>
            <a:off x="263085" y="584297"/>
            <a:ext cx="2433123" cy="4330572"/>
          </a:xfrm>
          <a:prstGeom prst="rect">
            <a:avLst/>
          </a:prstGeom>
        </p:spPr>
      </p:pic>
      <p:pic>
        <p:nvPicPr>
          <p:cNvPr id="7" name="Picture 6">
            <a:extLst>
              <a:ext uri="{FF2B5EF4-FFF2-40B4-BE49-F238E27FC236}">
                <a16:creationId xmlns:a16="http://schemas.microsoft.com/office/drawing/2014/main" id="{FC20FCC7-ACE3-1C2B-AB83-2EA08509CFBC}"/>
              </a:ext>
            </a:extLst>
          </p:cNvPr>
          <p:cNvPicPr>
            <a:picLocks noChangeAspect="1"/>
          </p:cNvPicPr>
          <p:nvPr/>
        </p:nvPicPr>
        <p:blipFill>
          <a:blip r:embed="rId7"/>
          <a:stretch>
            <a:fillRect/>
          </a:stretch>
        </p:blipFill>
        <p:spPr>
          <a:xfrm>
            <a:off x="2831825" y="584297"/>
            <a:ext cx="2205941" cy="4324575"/>
          </a:xfrm>
          <a:prstGeom prst="rect">
            <a:avLst/>
          </a:prstGeom>
        </p:spPr>
      </p:pic>
      <p:pic>
        <p:nvPicPr>
          <p:cNvPr id="36" name="Picture 35">
            <a:extLst>
              <a:ext uri="{FF2B5EF4-FFF2-40B4-BE49-F238E27FC236}">
                <a16:creationId xmlns:a16="http://schemas.microsoft.com/office/drawing/2014/main" id="{0525B899-CA9B-D610-6264-A511E1CD0414}"/>
              </a:ext>
            </a:extLst>
          </p:cNvPr>
          <p:cNvPicPr>
            <a:picLocks noChangeAspect="1"/>
          </p:cNvPicPr>
          <p:nvPr/>
        </p:nvPicPr>
        <p:blipFill>
          <a:blip r:embed="rId8"/>
          <a:stretch>
            <a:fillRect/>
          </a:stretch>
        </p:blipFill>
        <p:spPr>
          <a:xfrm>
            <a:off x="263085" y="6504771"/>
            <a:ext cx="3466379" cy="407288"/>
          </a:xfrm>
          <a:prstGeom prst="rect">
            <a:avLst/>
          </a:prstGeom>
        </p:spPr>
      </p:pic>
      <p:pic>
        <p:nvPicPr>
          <p:cNvPr id="44" name="Picture 43">
            <a:extLst>
              <a:ext uri="{FF2B5EF4-FFF2-40B4-BE49-F238E27FC236}">
                <a16:creationId xmlns:a16="http://schemas.microsoft.com/office/drawing/2014/main" id="{8C13A48F-FCC6-CCD0-2F65-1CF894754D5F}"/>
              </a:ext>
            </a:extLst>
          </p:cNvPr>
          <p:cNvPicPr>
            <a:picLocks noChangeAspect="1"/>
          </p:cNvPicPr>
          <p:nvPr/>
        </p:nvPicPr>
        <p:blipFill>
          <a:blip r:embed="rId9"/>
          <a:stretch>
            <a:fillRect/>
          </a:stretch>
        </p:blipFill>
        <p:spPr>
          <a:xfrm>
            <a:off x="9005211" y="5074473"/>
            <a:ext cx="3470804" cy="407288"/>
          </a:xfrm>
          <a:prstGeom prst="rect">
            <a:avLst/>
          </a:prstGeom>
        </p:spPr>
      </p:pic>
      <p:pic>
        <p:nvPicPr>
          <p:cNvPr id="46" name="Picture 45">
            <a:extLst>
              <a:ext uri="{FF2B5EF4-FFF2-40B4-BE49-F238E27FC236}">
                <a16:creationId xmlns:a16="http://schemas.microsoft.com/office/drawing/2014/main" id="{01DDD729-C508-BECD-39E7-C4CA51C117BD}"/>
              </a:ext>
            </a:extLst>
          </p:cNvPr>
          <p:cNvPicPr>
            <a:picLocks noChangeAspect="1"/>
          </p:cNvPicPr>
          <p:nvPr/>
        </p:nvPicPr>
        <p:blipFill>
          <a:blip r:embed="rId10"/>
          <a:stretch>
            <a:fillRect/>
          </a:stretch>
        </p:blipFill>
        <p:spPr>
          <a:xfrm>
            <a:off x="8982821" y="3921893"/>
            <a:ext cx="3499058" cy="1050164"/>
          </a:xfrm>
          <a:prstGeom prst="rect">
            <a:avLst/>
          </a:prstGeom>
        </p:spPr>
      </p:pic>
      <p:pic>
        <p:nvPicPr>
          <p:cNvPr id="48" name="Picture 47">
            <a:extLst>
              <a:ext uri="{FF2B5EF4-FFF2-40B4-BE49-F238E27FC236}">
                <a16:creationId xmlns:a16="http://schemas.microsoft.com/office/drawing/2014/main" id="{A1E8A296-6463-5CB0-894F-35F9682E4748}"/>
              </a:ext>
            </a:extLst>
          </p:cNvPr>
          <p:cNvPicPr>
            <a:picLocks noChangeAspect="1"/>
          </p:cNvPicPr>
          <p:nvPr/>
        </p:nvPicPr>
        <p:blipFill>
          <a:blip r:embed="rId11"/>
          <a:stretch>
            <a:fillRect/>
          </a:stretch>
        </p:blipFill>
        <p:spPr>
          <a:xfrm>
            <a:off x="8949129" y="1200037"/>
            <a:ext cx="3489351" cy="1313533"/>
          </a:xfrm>
          <a:prstGeom prst="rect">
            <a:avLst/>
          </a:prstGeom>
        </p:spPr>
      </p:pic>
      <p:pic>
        <p:nvPicPr>
          <p:cNvPr id="50" name="Picture 49">
            <a:extLst>
              <a:ext uri="{FF2B5EF4-FFF2-40B4-BE49-F238E27FC236}">
                <a16:creationId xmlns:a16="http://schemas.microsoft.com/office/drawing/2014/main" id="{32839FF3-E5D5-C139-E585-E93E2C9F1A86}"/>
              </a:ext>
            </a:extLst>
          </p:cNvPr>
          <p:cNvPicPr>
            <a:picLocks noChangeAspect="1"/>
          </p:cNvPicPr>
          <p:nvPr/>
        </p:nvPicPr>
        <p:blipFill>
          <a:blip r:embed="rId12"/>
          <a:stretch>
            <a:fillRect/>
          </a:stretch>
        </p:blipFill>
        <p:spPr>
          <a:xfrm>
            <a:off x="8967676" y="2567824"/>
            <a:ext cx="3477865" cy="1301970"/>
          </a:xfrm>
          <a:prstGeom prst="rect">
            <a:avLst/>
          </a:prstGeom>
        </p:spPr>
      </p:pic>
      <p:pic>
        <p:nvPicPr>
          <p:cNvPr id="52" name="Picture 51">
            <a:extLst>
              <a:ext uri="{FF2B5EF4-FFF2-40B4-BE49-F238E27FC236}">
                <a16:creationId xmlns:a16="http://schemas.microsoft.com/office/drawing/2014/main" id="{BE47AC5A-7A35-51F3-1FC4-91F326273653}"/>
              </a:ext>
            </a:extLst>
          </p:cNvPr>
          <p:cNvPicPr>
            <a:picLocks noChangeAspect="1"/>
          </p:cNvPicPr>
          <p:nvPr/>
        </p:nvPicPr>
        <p:blipFill>
          <a:blip r:embed="rId13"/>
          <a:stretch>
            <a:fillRect/>
          </a:stretch>
        </p:blipFill>
        <p:spPr>
          <a:xfrm>
            <a:off x="8949130" y="107794"/>
            <a:ext cx="3489350" cy="1051707"/>
          </a:xfrm>
          <a:prstGeom prst="rect">
            <a:avLst/>
          </a:prstGeom>
        </p:spPr>
      </p:pic>
      <p:pic>
        <p:nvPicPr>
          <p:cNvPr id="54" name="Picture 53">
            <a:extLst>
              <a:ext uri="{FF2B5EF4-FFF2-40B4-BE49-F238E27FC236}">
                <a16:creationId xmlns:a16="http://schemas.microsoft.com/office/drawing/2014/main" id="{F29ACB4F-6726-3B4B-8993-B238541F6FAC}"/>
              </a:ext>
            </a:extLst>
          </p:cNvPr>
          <p:cNvPicPr>
            <a:picLocks noChangeAspect="1"/>
          </p:cNvPicPr>
          <p:nvPr/>
        </p:nvPicPr>
        <p:blipFill>
          <a:blip r:embed="rId14"/>
          <a:stretch>
            <a:fillRect/>
          </a:stretch>
        </p:blipFill>
        <p:spPr>
          <a:xfrm>
            <a:off x="7535803" y="6651199"/>
            <a:ext cx="4924883" cy="194733"/>
          </a:xfrm>
          <a:prstGeom prst="rect">
            <a:avLst/>
          </a:prstGeom>
        </p:spPr>
      </p:pic>
      <p:pic>
        <p:nvPicPr>
          <p:cNvPr id="56" name="Picture 55">
            <a:extLst>
              <a:ext uri="{FF2B5EF4-FFF2-40B4-BE49-F238E27FC236}">
                <a16:creationId xmlns:a16="http://schemas.microsoft.com/office/drawing/2014/main" id="{BA1B6608-C674-AE37-13D6-274A4CAAACD1}"/>
              </a:ext>
            </a:extLst>
          </p:cNvPr>
          <p:cNvPicPr>
            <a:picLocks noChangeAspect="1"/>
          </p:cNvPicPr>
          <p:nvPr/>
        </p:nvPicPr>
        <p:blipFill>
          <a:blip r:embed="rId15"/>
          <a:stretch>
            <a:fillRect/>
          </a:stretch>
        </p:blipFill>
        <p:spPr>
          <a:xfrm>
            <a:off x="1418981" y="5097769"/>
            <a:ext cx="3489350" cy="790800"/>
          </a:xfrm>
          <a:prstGeom prst="rect">
            <a:avLst/>
          </a:prstGeom>
        </p:spPr>
      </p:pic>
      <p:pic>
        <p:nvPicPr>
          <p:cNvPr id="1026" name="Picture 2" descr="Grow a Beautiful Spring Bulb Lawn - Fine Gardening">
            <a:extLst>
              <a:ext uri="{FF2B5EF4-FFF2-40B4-BE49-F238E27FC236}">
                <a16:creationId xmlns:a16="http://schemas.microsoft.com/office/drawing/2014/main" id="{19F0D83D-ADDA-E5B5-3A9F-14BBE820369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3085" y="5097769"/>
            <a:ext cx="1061635" cy="1061635"/>
          </a:xfrm>
          <a:prstGeom prst="rect">
            <a:avLst/>
          </a:prstGeom>
          <a:noFill/>
          <a:extLst>
            <a:ext uri="{909E8E84-426E-40DD-AFC4-6F175D3DCCD1}">
              <a14:hiddenFill xmlns:a14="http://schemas.microsoft.com/office/drawing/2010/main">
                <a:solidFill>
                  <a:srgbClr val="FFFFFF"/>
                </a:solidFill>
              </a14:hiddenFill>
            </a:ext>
          </a:extLst>
        </p:spPr>
      </p:pic>
      <p:sp>
        <p:nvSpPr>
          <p:cNvPr id="57" name="Title 1">
            <a:extLst>
              <a:ext uri="{FF2B5EF4-FFF2-40B4-BE49-F238E27FC236}">
                <a16:creationId xmlns:a16="http://schemas.microsoft.com/office/drawing/2014/main" id="{4CE50316-E6D2-83DE-B855-BEE7921E0DDF}"/>
              </a:ext>
            </a:extLst>
          </p:cNvPr>
          <p:cNvSpPr txBox="1">
            <a:spLocks/>
          </p:cNvSpPr>
          <p:nvPr/>
        </p:nvSpPr>
        <p:spPr>
          <a:xfrm>
            <a:off x="705843" y="5893504"/>
            <a:ext cx="693525"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B01</a:t>
            </a:r>
          </a:p>
        </p:txBody>
      </p:sp>
      <p:pic>
        <p:nvPicPr>
          <p:cNvPr id="28" name="Picture 27">
            <a:extLst>
              <a:ext uri="{FF2B5EF4-FFF2-40B4-BE49-F238E27FC236}">
                <a16:creationId xmlns:a16="http://schemas.microsoft.com/office/drawing/2014/main" id="{A23757B7-F3B9-32CA-22A6-319887C419F3}"/>
              </a:ext>
            </a:extLst>
          </p:cNvPr>
          <p:cNvPicPr>
            <a:picLocks noChangeAspect="1"/>
          </p:cNvPicPr>
          <p:nvPr/>
        </p:nvPicPr>
        <p:blipFill>
          <a:blip r:embed="rId17"/>
          <a:stretch>
            <a:fillRect/>
          </a:stretch>
        </p:blipFill>
        <p:spPr>
          <a:xfrm>
            <a:off x="272252" y="5097769"/>
            <a:ext cx="1043299" cy="272758"/>
          </a:xfrm>
          <a:prstGeom prst="rect">
            <a:avLst/>
          </a:prstGeom>
        </p:spPr>
      </p:pic>
      <p:pic>
        <p:nvPicPr>
          <p:cNvPr id="21" name="Picture 20">
            <a:extLst>
              <a:ext uri="{FF2B5EF4-FFF2-40B4-BE49-F238E27FC236}">
                <a16:creationId xmlns:a16="http://schemas.microsoft.com/office/drawing/2014/main" id="{76C7B9B9-CEA1-7861-10FA-FE6977E6A513}"/>
              </a:ext>
            </a:extLst>
          </p:cNvPr>
          <p:cNvPicPr>
            <a:picLocks noChangeAspect="1"/>
          </p:cNvPicPr>
          <p:nvPr/>
        </p:nvPicPr>
        <p:blipFill>
          <a:blip r:embed="rId18"/>
          <a:stretch>
            <a:fillRect/>
          </a:stretch>
        </p:blipFill>
        <p:spPr>
          <a:xfrm>
            <a:off x="7499228" y="105592"/>
            <a:ext cx="1398985" cy="272758"/>
          </a:xfrm>
          <a:prstGeom prst="rect">
            <a:avLst/>
          </a:prstGeom>
        </p:spPr>
      </p:pic>
      <p:pic>
        <p:nvPicPr>
          <p:cNvPr id="16" name="Picture 15">
            <a:extLst>
              <a:ext uri="{FF2B5EF4-FFF2-40B4-BE49-F238E27FC236}">
                <a16:creationId xmlns:a16="http://schemas.microsoft.com/office/drawing/2014/main" id="{2AA167A7-AD2D-1B12-3143-52AD6C12BBCE}"/>
              </a:ext>
            </a:extLst>
          </p:cNvPr>
          <p:cNvPicPr>
            <a:picLocks noChangeAspect="1"/>
          </p:cNvPicPr>
          <p:nvPr/>
        </p:nvPicPr>
        <p:blipFill>
          <a:blip r:embed="rId19"/>
          <a:stretch>
            <a:fillRect/>
          </a:stretch>
        </p:blipFill>
        <p:spPr>
          <a:xfrm>
            <a:off x="7596822" y="1217360"/>
            <a:ext cx="1304925" cy="314325"/>
          </a:xfrm>
          <a:prstGeom prst="rect">
            <a:avLst/>
          </a:prstGeom>
        </p:spPr>
      </p:pic>
      <p:pic>
        <p:nvPicPr>
          <p:cNvPr id="24" name="Picture 23">
            <a:extLst>
              <a:ext uri="{FF2B5EF4-FFF2-40B4-BE49-F238E27FC236}">
                <a16:creationId xmlns:a16="http://schemas.microsoft.com/office/drawing/2014/main" id="{A2167C21-80EB-3F78-011E-907EAB26639D}"/>
              </a:ext>
            </a:extLst>
          </p:cNvPr>
          <p:cNvPicPr>
            <a:picLocks noChangeAspect="1"/>
          </p:cNvPicPr>
          <p:nvPr/>
        </p:nvPicPr>
        <p:blipFill>
          <a:blip r:embed="rId20"/>
          <a:stretch>
            <a:fillRect/>
          </a:stretch>
        </p:blipFill>
        <p:spPr>
          <a:xfrm>
            <a:off x="7555966" y="6350166"/>
            <a:ext cx="1627456" cy="272758"/>
          </a:xfrm>
          <a:prstGeom prst="rect">
            <a:avLst/>
          </a:prstGeom>
        </p:spPr>
      </p:pic>
      <p:pic>
        <p:nvPicPr>
          <p:cNvPr id="12" name="Picture 11">
            <a:extLst>
              <a:ext uri="{FF2B5EF4-FFF2-40B4-BE49-F238E27FC236}">
                <a16:creationId xmlns:a16="http://schemas.microsoft.com/office/drawing/2014/main" id="{7A194441-1DE5-F1BC-C1CF-FFC028412129}"/>
              </a:ext>
            </a:extLst>
          </p:cNvPr>
          <p:cNvPicPr>
            <a:picLocks noChangeAspect="1"/>
          </p:cNvPicPr>
          <p:nvPr/>
        </p:nvPicPr>
        <p:blipFill>
          <a:blip r:embed="rId21"/>
          <a:stretch>
            <a:fillRect/>
          </a:stretch>
        </p:blipFill>
        <p:spPr>
          <a:xfrm>
            <a:off x="7725232" y="5081394"/>
            <a:ext cx="1171256" cy="288309"/>
          </a:xfrm>
          <a:prstGeom prst="rect">
            <a:avLst/>
          </a:prstGeom>
        </p:spPr>
      </p:pic>
      <p:pic>
        <p:nvPicPr>
          <p:cNvPr id="1028" name="Picture 4">
            <a:extLst>
              <a:ext uri="{FF2B5EF4-FFF2-40B4-BE49-F238E27FC236}">
                <a16:creationId xmlns:a16="http://schemas.microsoft.com/office/drawing/2014/main" id="{C0286B1D-DBAB-B474-56DE-59D72E78E1C7}"/>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824778" y="2576964"/>
            <a:ext cx="2131521" cy="99944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C6BE8E7F-265B-DE5A-C518-4B7FAD3C24A8}"/>
              </a:ext>
            </a:extLst>
          </p:cNvPr>
          <p:cNvPicPr>
            <a:picLocks noChangeAspect="1"/>
          </p:cNvPicPr>
          <p:nvPr/>
        </p:nvPicPr>
        <p:blipFill>
          <a:blip r:embed="rId23"/>
          <a:stretch>
            <a:fillRect/>
          </a:stretch>
        </p:blipFill>
        <p:spPr>
          <a:xfrm>
            <a:off x="7752846" y="2583048"/>
            <a:ext cx="1190625" cy="304800"/>
          </a:xfrm>
          <a:prstGeom prst="rect">
            <a:avLst/>
          </a:prstGeom>
        </p:spPr>
      </p:pic>
      <p:pic>
        <p:nvPicPr>
          <p:cNvPr id="1030" name="Picture 6" descr="How Bioretention Tree Pits can Manage Stormwater at Source">
            <a:extLst>
              <a:ext uri="{FF2B5EF4-FFF2-40B4-BE49-F238E27FC236}">
                <a16:creationId xmlns:a16="http://schemas.microsoft.com/office/drawing/2014/main" id="{7DFF3AE4-7E4F-6F0D-7A94-A1F2D3BEB72E}"/>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8056" t="55553" r="32080" b="9448"/>
          <a:stretch>
            <a:fillRect/>
          </a:stretch>
        </p:blipFill>
        <p:spPr bwMode="auto">
          <a:xfrm>
            <a:off x="6824778" y="3706476"/>
            <a:ext cx="2073435" cy="128227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0092E54-ED93-85EC-81E1-423402196E83}"/>
              </a:ext>
            </a:extLst>
          </p:cNvPr>
          <p:cNvPicPr>
            <a:picLocks noChangeAspect="1"/>
          </p:cNvPicPr>
          <p:nvPr/>
        </p:nvPicPr>
        <p:blipFill>
          <a:blip r:embed="rId25"/>
          <a:stretch>
            <a:fillRect/>
          </a:stretch>
        </p:blipFill>
        <p:spPr>
          <a:xfrm>
            <a:off x="7643740" y="3728295"/>
            <a:ext cx="1247277" cy="294496"/>
          </a:xfrm>
          <a:prstGeom prst="rect">
            <a:avLst/>
          </a:prstGeom>
        </p:spPr>
      </p:pic>
      <p:pic>
        <p:nvPicPr>
          <p:cNvPr id="59" name="Picture 58">
            <a:extLst>
              <a:ext uri="{FF2B5EF4-FFF2-40B4-BE49-F238E27FC236}">
                <a16:creationId xmlns:a16="http://schemas.microsoft.com/office/drawing/2014/main" id="{AA1DE94A-0333-0CE3-20FF-5D261111146C}"/>
              </a:ext>
            </a:extLst>
          </p:cNvPr>
          <p:cNvPicPr>
            <a:picLocks noChangeAspect="1"/>
          </p:cNvPicPr>
          <p:nvPr/>
        </p:nvPicPr>
        <p:blipFill>
          <a:blip r:embed="rId26"/>
          <a:stretch>
            <a:fillRect/>
          </a:stretch>
        </p:blipFill>
        <p:spPr>
          <a:xfrm>
            <a:off x="3776183" y="5976747"/>
            <a:ext cx="1402968" cy="935312"/>
          </a:xfrm>
          <a:prstGeom prst="rect">
            <a:avLst/>
          </a:prstGeom>
        </p:spPr>
      </p:pic>
      <p:pic>
        <p:nvPicPr>
          <p:cNvPr id="9" name="Picture 8">
            <a:extLst>
              <a:ext uri="{FF2B5EF4-FFF2-40B4-BE49-F238E27FC236}">
                <a16:creationId xmlns:a16="http://schemas.microsoft.com/office/drawing/2014/main" id="{F8353DC9-7A51-AF65-B984-B271A474A5D8}"/>
              </a:ext>
            </a:extLst>
          </p:cNvPr>
          <p:cNvPicPr>
            <a:picLocks noChangeAspect="1"/>
          </p:cNvPicPr>
          <p:nvPr/>
        </p:nvPicPr>
        <p:blipFill>
          <a:blip r:embed="rId27"/>
          <a:stretch>
            <a:fillRect/>
          </a:stretch>
        </p:blipFill>
        <p:spPr>
          <a:xfrm>
            <a:off x="3780395" y="5987057"/>
            <a:ext cx="1420004" cy="287596"/>
          </a:xfrm>
          <a:prstGeom prst="rect">
            <a:avLst/>
          </a:prstGeom>
        </p:spPr>
      </p:pic>
    </p:spTree>
    <p:extLst>
      <p:ext uri="{BB962C8B-B14F-4D97-AF65-F5344CB8AC3E}">
        <p14:creationId xmlns:p14="http://schemas.microsoft.com/office/powerpoint/2010/main" val="2716344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0B052-E2CA-8D95-AEC7-98F61119F22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8F779BE-D75C-6ADE-4F9A-1AD31F6D8E0A}"/>
              </a:ext>
            </a:extLst>
          </p:cNvPr>
          <p:cNvSpPr>
            <a:spLocks noGrp="1" noRot="1" noMove="1" noResize="1" noEditPoints="1" noAdjustHandles="1" noChangeArrowheads="1" noChangeShapeType="1"/>
          </p:cNvSpPr>
          <p:nvPr/>
        </p:nvSpPr>
        <p:spPr>
          <a:xfrm>
            <a:off x="0" y="-19458"/>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1FC2154E-BD70-EAE2-B7B5-7D41B78A71A7}"/>
              </a:ext>
            </a:extLst>
          </p:cNvPr>
          <p:cNvSpPr txBox="1">
            <a:spLocks/>
          </p:cNvSpPr>
          <p:nvPr/>
        </p:nvSpPr>
        <p:spPr>
          <a:xfrm>
            <a:off x="1003300" y="99468"/>
            <a:ext cx="10515600" cy="371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xiv) Short Stay Parking</a:t>
            </a:r>
          </a:p>
        </p:txBody>
      </p:sp>
      <p:pic>
        <p:nvPicPr>
          <p:cNvPr id="12" name="Picture 11">
            <a:extLst>
              <a:ext uri="{FF2B5EF4-FFF2-40B4-BE49-F238E27FC236}">
                <a16:creationId xmlns:a16="http://schemas.microsoft.com/office/drawing/2014/main" id="{F5CFCF09-93EE-8390-32BD-5BFE792237C1}"/>
              </a:ext>
            </a:extLst>
          </p:cNvPr>
          <p:cNvPicPr>
            <a:picLocks noChangeAspect="1"/>
          </p:cNvPicPr>
          <p:nvPr/>
        </p:nvPicPr>
        <p:blipFill>
          <a:blip r:embed="rId3"/>
          <a:stretch>
            <a:fillRect/>
          </a:stretch>
        </p:blipFill>
        <p:spPr>
          <a:xfrm>
            <a:off x="2000435" y="490400"/>
            <a:ext cx="2166761" cy="6268132"/>
          </a:xfrm>
          <a:prstGeom prst="rect">
            <a:avLst/>
          </a:prstGeom>
        </p:spPr>
      </p:pic>
      <p:sp>
        <p:nvSpPr>
          <p:cNvPr id="3" name="TextBox 2">
            <a:extLst>
              <a:ext uri="{FF2B5EF4-FFF2-40B4-BE49-F238E27FC236}">
                <a16:creationId xmlns:a16="http://schemas.microsoft.com/office/drawing/2014/main" id="{1DD7BA06-B588-ED02-1089-822075C638B3}"/>
              </a:ext>
            </a:extLst>
          </p:cNvPr>
          <p:cNvSpPr txBox="1"/>
          <p:nvPr/>
        </p:nvSpPr>
        <p:spPr>
          <a:xfrm>
            <a:off x="4333336" y="853365"/>
            <a:ext cx="4948687" cy="646331"/>
          </a:xfrm>
          <a:prstGeom prst="rect">
            <a:avLst/>
          </a:prstGeom>
          <a:noFill/>
        </p:spPr>
        <p:txBody>
          <a:bodyPr wrap="square" rtlCol="0">
            <a:spAutoFit/>
          </a:bodyPr>
          <a:lstStyle/>
          <a:p>
            <a:pPr lvl="0"/>
            <a:r>
              <a:rPr lang="en-GB" dirty="0">
                <a:solidFill>
                  <a:schemeClr val="bg1"/>
                </a:solidFill>
              </a:rPr>
              <a:t>Plot B1 &amp; B2 parking area extracted from drawing: ‘</a:t>
            </a:r>
            <a:r>
              <a:rPr lang="en-GB" i="1" dirty="0">
                <a:solidFill>
                  <a:schemeClr val="bg1"/>
                </a:solidFill>
              </a:rPr>
              <a:t>N15301-PLI-XX-ZZ-DR-L-10111’</a:t>
            </a:r>
            <a:r>
              <a:rPr lang="en-GB" dirty="0">
                <a:solidFill>
                  <a:schemeClr val="bg1"/>
                </a:solidFill>
              </a:rPr>
              <a:t>   </a:t>
            </a:r>
          </a:p>
        </p:txBody>
      </p:sp>
    </p:spTree>
    <p:extLst>
      <p:ext uri="{BB962C8B-B14F-4D97-AF65-F5344CB8AC3E}">
        <p14:creationId xmlns:p14="http://schemas.microsoft.com/office/powerpoint/2010/main" val="1928390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3EEDA-A625-5E28-DD9D-76A6B89B15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B985B12-891E-CD6E-0BE3-822D20E5D683}"/>
              </a:ext>
            </a:extLst>
          </p:cNvPr>
          <p:cNvSpPr>
            <a:spLocks noGrp="1" noRot="1" noMove="1" noResize="1" noEditPoints="1" noAdjustHandles="1" noChangeArrowheads="1" noChangeShapeType="1"/>
          </p:cNvSpPr>
          <p:nvPr/>
        </p:nvSpPr>
        <p:spPr>
          <a:xfrm>
            <a:off x="0" y="-19458"/>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95FBD82B-0FCE-014B-EA25-12C4106D589C}"/>
              </a:ext>
            </a:extLst>
          </p:cNvPr>
          <p:cNvSpPr txBox="1">
            <a:spLocks/>
          </p:cNvSpPr>
          <p:nvPr/>
        </p:nvSpPr>
        <p:spPr>
          <a:xfrm>
            <a:off x="1003300" y="99468"/>
            <a:ext cx="10515600" cy="371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xiv) Existing and Proposed Land Levels</a:t>
            </a:r>
          </a:p>
        </p:txBody>
      </p:sp>
      <p:sp>
        <p:nvSpPr>
          <p:cNvPr id="3" name="TextBox 2">
            <a:extLst>
              <a:ext uri="{FF2B5EF4-FFF2-40B4-BE49-F238E27FC236}">
                <a16:creationId xmlns:a16="http://schemas.microsoft.com/office/drawing/2014/main" id="{88391C80-955A-51F2-1E42-F78FA6C49242}"/>
              </a:ext>
            </a:extLst>
          </p:cNvPr>
          <p:cNvSpPr txBox="1"/>
          <p:nvPr/>
        </p:nvSpPr>
        <p:spPr>
          <a:xfrm>
            <a:off x="0" y="470942"/>
            <a:ext cx="12522200" cy="830997"/>
          </a:xfrm>
          <a:prstGeom prst="rect">
            <a:avLst/>
          </a:prstGeom>
          <a:noFill/>
        </p:spPr>
        <p:txBody>
          <a:bodyPr wrap="square" rtlCol="0">
            <a:spAutoFit/>
          </a:bodyPr>
          <a:lstStyle/>
          <a:p>
            <a:pPr lvl="0"/>
            <a:r>
              <a:rPr lang="en-GB" sz="1600" b="1" u="sng" dirty="0">
                <a:solidFill>
                  <a:schemeClr val="bg1"/>
                </a:solidFill>
              </a:rPr>
              <a:t>Existing levels </a:t>
            </a:r>
            <a:r>
              <a:rPr lang="en-GB" sz="1600" dirty="0">
                <a:solidFill>
                  <a:schemeClr val="bg1"/>
                </a:solidFill>
              </a:rPr>
              <a:t>are shown on the topographic surveys submitted at planning stage. </a:t>
            </a:r>
          </a:p>
          <a:p>
            <a:pPr lvl="0"/>
            <a:endParaRPr lang="en-GB" sz="1600" dirty="0">
              <a:solidFill>
                <a:schemeClr val="bg1"/>
              </a:solidFill>
            </a:endParaRPr>
          </a:p>
          <a:p>
            <a:pPr lvl="0"/>
            <a:r>
              <a:rPr lang="en-GB" sz="1600" b="1" u="sng" dirty="0">
                <a:solidFill>
                  <a:schemeClr val="bg1"/>
                </a:solidFill>
              </a:rPr>
              <a:t>Proposed Levels:</a:t>
            </a:r>
          </a:p>
        </p:txBody>
      </p:sp>
      <p:sp>
        <p:nvSpPr>
          <p:cNvPr id="4" name="TextBox 3">
            <a:extLst>
              <a:ext uri="{FF2B5EF4-FFF2-40B4-BE49-F238E27FC236}">
                <a16:creationId xmlns:a16="http://schemas.microsoft.com/office/drawing/2014/main" id="{615DA432-9BF6-E309-3EF6-D117E9871A44}"/>
              </a:ext>
            </a:extLst>
          </p:cNvPr>
          <p:cNvSpPr txBox="1"/>
          <p:nvPr/>
        </p:nvSpPr>
        <p:spPr>
          <a:xfrm>
            <a:off x="1236453" y="1301939"/>
            <a:ext cx="3404558" cy="369332"/>
          </a:xfrm>
          <a:prstGeom prst="rect">
            <a:avLst/>
          </a:prstGeom>
          <a:noFill/>
        </p:spPr>
        <p:txBody>
          <a:bodyPr wrap="square" rtlCol="0">
            <a:spAutoFit/>
          </a:bodyPr>
          <a:lstStyle/>
          <a:p>
            <a:pPr lvl="0"/>
            <a:r>
              <a:rPr lang="en-GB" i="1" dirty="0">
                <a:solidFill>
                  <a:schemeClr val="bg1"/>
                </a:solidFill>
              </a:rPr>
              <a:t>‘N15301-PLI-XX-ZZ-DR-L-00401’</a:t>
            </a:r>
          </a:p>
        </p:txBody>
      </p:sp>
      <p:sp>
        <p:nvSpPr>
          <p:cNvPr id="5" name="TextBox 4">
            <a:extLst>
              <a:ext uri="{FF2B5EF4-FFF2-40B4-BE49-F238E27FC236}">
                <a16:creationId xmlns:a16="http://schemas.microsoft.com/office/drawing/2014/main" id="{3C7E73B8-26F6-48CA-D7C6-802E5FC67454}"/>
              </a:ext>
            </a:extLst>
          </p:cNvPr>
          <p:cNvSpPr txBox="1"/>
          <p:nvPr/>
        </p:nvSpPr>
        <p:spPr>
          <a:xfrm>
            <a:off x="7993809" y="1301939"/>
            <a:ext cx="3525091" cy="369332"/>
          </a:xfrm>
          <a:prstGeom prst="rect">
            <a:avLst/>
          </a:prstGeom>
          <a:noFill/>
        </p:spPr>
        <p:txBody>
          <a:bodyPr wrap="square" rtlCol="0">
            <a:spAutoFit/>
          </a:bodyPr>
          <a:lstStyle/>
          <a:p>
            <a:pPr lvl="0"/>
            <a:r>
              <a:rPr lang="en-GB" i="1" dirty="0">
                <a:solidFill>
                  <a:schemeClr val="bg1"/>
                </a:solidFill>
              </a:rPr>
              <a:t>‘N15301-PLI-XX-ZZ-DR-L-00404’</a:t>
            </a:r>
          </a:p>
        </p:txBody>
      </p:sp>
      <p:pic>
        <p:nvPicPr>
          <p:cNvPr id="8" name="Picture 7">
            <a:extLst>
              <a:ext uri="{FF2B5EF4-FFF2-40B4-BE49-F238E27FC236}">
                <a16:creationId xmlns:a16="http://schemas.microsoft.com/office/drawing/2014/main" id="{47879856-E192-D31F-73FC-748144FD7DCE}"/>
              </a:ext>
            </a:extLst>
          </p:cNvPr>
          <p:cNvPicPr>
            <a:picLocks noChangeAspect="1"/>
          </p:cNvPicPr>
          <p:nvPr/>
        </p:nvPicPr>
        <p:blipFill>
          <a:blip r:embed="rId3"/>
          <a:stretch>
            <a:fillRect/>
          </a:stretch>
        </p:blipFill>
        <p:spPr>
          <a:xfrm>
            <a:off x="8415766" y="1671271"/>
            <a:ext cx="2539781" cy="4998383"/>
          </a:xfrm>
          <a:prstGeom prst="rect">
            <a:avLst/>
          </a:prstGeom>
        </p:spPr>
      </p:pic>
      <p:pic>
        <p:nvPicPr>
          <p:cNvPr id="10" name="Picture 9">
            <a:extLst>
              <a:ext uri="{FF2B5EF4-FFF2-40B4-BE49-F238E27FC236}">
                <a16:creationId xmlns:a16="http://schemas.microsoft.com/office/drawing/2014/main" id="{D86314FC-BFEC-E82E-AB69-CFE60EC97292}"/>
              </a:ext>
            </a:extLst>
          </p:cNvPr>
          <p:cNvPicPr>
            <a:picLocks noChangeAspect="1"/>
          </p:cNvPicPr>
          <p:nvPr/>
        </p:nvPicPr>
        <p:blipFill>
          <a:blip r:embed="rId4"/>
          <a:stretch>
            <a:fillRect/>
          </a:stretch>
        </p:blipFill>
        <p:spPr>
          <a:xfrm>
            <a:off x="1452588" y="1671271"/>
            <a:ext cx="2805509" cy="5001444"/>
          </a:xfrm>
          <a:prstGeom prst="rect">
            <a:avLst/>
          </a:prstGeom>
        </p:spPr>
      </p:pic>
    </p:spTree>
    <p:extLst>
      <p:ext uri="{BB962C8B-B14F-4D97-AF65-F5344CB8AC3E}">
        <p14:creationId xmlns:p14="http://schemas.microsoft.com/office/powerpoint/2010/main" val="552912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6536</TotalTime>
  <Words>882</Words>
  <Application>Microsoft Office PowerPoint</Application>
  <PresentationFormat>Widescreen</PresentationFormat>
  <Paragraphs>95</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X026 – St Anns Landscape Presentation –  B1 &amp; B2 Houses</vt:lpstr>
      <vt:lpstr>X026 – St Anns Landscape Presentation Condition 55</vt:lpstr>
      <vt:lpstr>i) Hard surfacing materials – Front &amp; Back of house Paving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Martin</dc:creator>
  <cp:lastModifiedBy>James Meehan</cp:lastModifiedBy>
  <cp:revision>126</cp:revision>
  <dcterms:created xsi:type="dcterms:W3CDTF">2024-09-26T12:34:49Z</dcterms:created>
  <dcterms:modified xsi:type="dcterms:W3CDTF">2026-02-24T13:52:24Z</dcterms:modified>
</cp:coreProperties>
</file>