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5"/>
  </p:notesMasterIdLst>
  <p:sldIdLst>
    <p:sldId id="257" r:id="rId5"/>
    <p:sldId id="258" r:id="rId6"/>
    <p:sldId id="259" r:id="rId7"/>
    <p:sldId id="260" r:id="rId8"/>
    <p:sldId id="266" r:id="rId9"/>
    <p:sldId id="261" r:id="rId10"/>
    <p:sldId id="262" r:id="rId11"/>
    <p:sldId id="263" r:id="rId12"/>
    <p:sldId id="264" r:id="rId13"/>
    <p:sldId id="265" r:id="rId14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D1D9E253-40D7-4A2A-B8DF-7AEA522BC32F}">
          <p14:sldIdLst>
            <p14:sldId id="257"/>
            <p14:sldId id="258"/>
            <p14:sldId id="259"/>
            <p14:sldId id="260"/>
            <p14:sldId id="266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A312"/>
    <a:srgbClr val="FF0000"/>
    <a:srgbClr val="992961"/>
    <a:srgbClr val="FFFFFF"/>
    <a:srgbClr val="8EA7B3"/>
    <a:srgbClr val="B85530"/>
    <a:srgbClr val="E02525"/>
    <a:srgbClr val="323C92"/>
    <a:srgbClr val="C80EFE"/>
    <a:srgbClr val="6AE8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58" autoAdjust="0"/>
    <p:restoredTop sz="94660"/>
  </p:normalViewPr>
  <p:slideViewPr>
    <p:cSldViewPr snapToGrid="0">
      <p:cViewPr varScale="1">
        <p:scale>
          <a:sx n="59" d="100"/>
          <a:sy n="59" d="100"/>
        </p:scale>
        <p:origin x="382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w Murdoch" userId="86c809d9-f775-41bd-85ad-050a96407324" providerId="ADAL" clId="{0DBC32F1-9CEB-4AE9-B79B-AE1D55F0C408}"/>
    <pc:docChg chg="modSld">
      <pc:chgData name="Andrew Murdoch" userId="86c809d9-f775-41bd-85ad-050a96407324" providerId="ADAL" clId="{0DBC32F1-9CEB-4AE9-B79B-AE1D55F0C408}" dt="2026-01-19T17:55:13.199" v="8" actId="20577"/>
      <pc:docMkLst>
        <pc:docMk/>
      </pc:docMkLst>
      <pc:sldChg chg="modSp mod">
        <pc:chgData name="Andrew Murdoch" userId="86c809d9-f775-41bd-85ad-050a96407324" providerId="ADAL" clId="{0DBC32F1-9CEB-4AE9-B79B-AE1D55F0C408}" dt="2026-01-19T17:55:13.199" v="8" actId="20577"/>
        <pc:sldMkLst>
          <pc:docMk/>
          <pc:sldMk cId="233998534" sldId="257"/>
        </pc:sldMkLst>
        <pc:spChg chg="mod">
          <ac:chgData name="Andrew Murdoch" userId="86c809d9-f775-41bd-85ad-050a96407324" providerId="ADAL" clId="{0DBC32F1-9CEB-4AE9-B79B-AE1D55F0C408}" dt="2026-01-19T17:55:13.199" v="8" actId="20577"/>
          <ac:spMkLst>
            <pc:docMk/>
            <pc:sldMk cId="233998534" sldId="257"/>
            <ac:spMk id="2" creationId="{080A7B80-145E-BED4-07A4-77B3FA99FAA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C2AA05-80E7-44E7-8F86-5FBF5D543BCF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D61949-5A2D-4003-8790-56F8E2AF90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576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61949-5A2D-4003-8790-56F8E2AF90D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643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61949-5A2D-4003-8790-56F8E2AF90D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980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61949-5A2D-4003-8790-56F8E2AF90D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7597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E870B-C72B-2F5B-0D21-068373539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6E2132-BDCB-17EB-69DF-4D9D19A2D2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57AAE4-D0B4-F073-BB69-1F80223E8E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75ABC1-14D1-CD20-A8FD-67C045DA0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61949-5A2D-4003-8790-56F8E2AF90D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7671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C1DB-E613-4EBC-9BF6-A6363038B2E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B781B-32E3-41FE-B421-6BF9EADD5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1817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C1DB-E613-4EBC-9BF6-A6363038B2E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B781B-32E3-41FE-B421-6BF9EADD5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774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C1DB-E613-4EBC-9BF6-A6363038B2E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B781B-32E3-41FE-B421-6BF9EADD5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1441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C1DB-E613-4EBC-9BF6-A6363038B2E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B781B-32E3-41FE-B421-6BF9EADD5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43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C1DB-E613-4EBC-9BF6-A6363038B2E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B781B-32E3-41FE-B421-6BF9EADD5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4924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C1DB-E613-4EBC-9BF6-A6363038B2E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B781B-32E3-41FE-B421-6BF9EADD5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310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C1DB-E613-4EBC-9BF6-A6363038B2E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B781B-32E3-41FE-B421-6BF9EADD5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762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C1DB-E613-4EBC-9BF6-A6363038B2E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B781B-32E3-41FE-B421-6BF9EADD5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9078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C1DB-E613-4EBC-9BF6-A6363038B2E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B781B-32E3-41FE-B421-6BF9EADD5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8871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C1DB-E613-4EBC-9BF6-A6363038B2E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B781B-32E3-41FE-B421-6BF9EADD5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7303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C1DB-E613-4EBC-9BF6-A6363038B2E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B781B-32E3-41FE-B421-6BF9EADD5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040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D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C4C1DB-E613-4EBC-9BF6-A6363038B2E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0B781B-32E3-41FE-B421-6BF9EADD5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404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2.svg"/><Relationship Id="rId7" Type="http://schemas.openxmlformats.org/officeDocument/2006/relationships/image" Target="../media/image18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4.svg"/><Relationship Id="rId5" Type="http://schemas.openxmlformats.org/officeDocument/2006/relationships/image" Target="../media/image16.svg"/><Relationship Id="rId10" Type="http://schemas.openxmlformats.org/officeDocument/2006/relationships/image" Target="../media/image3.pn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hyperlink" Target="https://tfl.gov.uk/maps_/tfl-go?intcmp=63185" TargetMode="External"/><Relationship Id="rId7" Type="http://schemas.openxmlformats.org/officeDocument/2006/relationships/image" Target="../media/image33.png"/><Relationship Id="rId2" Type="http://schemas.openxmlformats.org/officeDocument/2006/relationships/hyperlink" Target="https://tfl.gov.uk/maps/cycle?intcmp=40402&amp;intcmp=58492&amp;intcmp=6068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tfl.gov.uk/maps/cycle" TargetMode="Externa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7.png"/><Relationship Id="rId7" Type="http://schemas.openxmlformats.org/officeDocument/2006/relationships/hyperlink" Target="https://tfl.gov.uk/modes/buses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hyperlink" Target="https://tfl.gov.uk/maps/track/tube?Input=Current+location+&amp;Error=User%20denied%20Geolocation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hyperlink" Target="https://www.drivenow.com.au/uk/car-hire-london.jspc" TargetMode="External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liftshare.com/uk" TargetMode="External"/><Relationship Id="rId5" Type="http://schemas.openxmlformats.org/officeDocument/2006/relationships/hyperlink" Target="https://www.co-wheels.org.uk/" TargetMode="External"/><Relationship Id="rId4" Type="http://schemas.openxmlformats.org/officeDocument/2006/relationships/hyperlink" Target="https://www.hertz.co.uk/rentacar/reservation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7.png"/><Relationship Id="rId3" Type="http://schemas.openxmlformats.org/officeDocument/2006/relationships/hyperlink" Target="https://haringeycyclists.org/" TargetMode="External"/><Relationship Id="rId7" Type="http://schemas.openxmlformats.org/officeDocument/2006/relationships/image" Target="../media/image5.png"/><Relationship Id="rId12" Type="http://schemas.openxmlformats.org/officeDocument/2006/relationships/image" Target="../media/image4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awarenessdays.com/awareness-days-calendar/walk-to-work-day/" TargetMode="External"/><Relationship Id="rId11" Type="http://schemas.openxmlformats.org/officeDocument/2006/relationships/image" Target="../media/image31.png"/><Relationship Id="rId5" Type="http://schemas.openxmlformats.org/officeDocument/2006/relationships/hyperlink" Target="https://tfl.gov.uk/fares/free-and-discounted-travel/freedom-pass" TargetMode="External"/><Relationship Id="rId15" Type="http://schemas.openxmlformats.org/officeDocument/2006/relationships/image" Target="../media/image14.png"/><Relationship Id="rId10" Type="http://schemas.openxmlformats.org/officeDocument/2006/relationships/image" Target="../media/image43.svg"/><Relationship Id="rId4" Type="http://schemas.openxmlformats.org/officeDocument/2006/relationships/hyperlink" Target="https://www.cyclinguk.org/" TargetMode="External"/><Relationship Id="rId9" Type="http://schemas.openxmlformats.org/officeDocument/2006/relationships/image" Target="../media/image27.png"/><Relationship Id="rId1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A3E33CE6-A8AE-C311-A118-BBA6483E8494}"/>
              </a:ext>
            </a:extLst>
          </p:cNvPr>
          <p:cNvGraphicFramePr>
            <a:graphicFrameLocks noGrp="1" noDrilldown="1" noMove="1" noResize="1"/>
          </p:cNvGraphicFramePr>
          <p:nvPr>
            <p:extLst>
              <p:ext uri="{D42A27DB-BD31-4B8C-83A1-F6EECF244321}">
                <p14:modId xmlns:p14="http://schemas.microsoft.com/office/powerpoint/2010/main" val="1081720158"/>
              </p:ext>
            </p:extLst>
          </p:nvPr>
        </p:nvGraphicFramePr>
        <p:xfrm>
          <a:off x="0" y="0"/>
          <a:ext cx="6858000" cy="12203723"/>
        </p:xfrm>
        <a:graphic>
          <a:graphicData uri="http://schemas.openxmlformats.org/drawingml/2006/table">
            <a:tbl>
              <a:tblPr/>
              <a:tblGrid>
                <a:gridCol w="6858000">
                  <a:extLst>
                    <a:ext uri="{9D8B030D-6E8A-4147-A177-3AD203B41FA5}">
                      <a16:colId xmlns:a16="http://schemas.microsoft.com/office/drawing/2014/main" val="805646079"/>
                    </a:ext>
                  </a:extLst>
                </a:gridCol>
              </a:tblGrid>
              <a:tr h="1220372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28575" cmpd="sng">
                      <a:solidFill>
                        <a:schemeClr val="tx1"/>
                      </a:solidFill>
                      <a:prstDash val="solid"/>
                    </a:lnL>
                    <a:lnR w="28575" cmpd="sng">
                      <a:solidFill>
                        <a:schemeClr val="tx1"/>
                      </a:solidFill>
                      <a:prstDash val="solid"/>
                    </a:lnR>
                    <a:lnT w="28575" cmpd="sng">
                      <a:solidFill>
                        <a:schemeClr val="tx1"/>
                      </a:solidFill>
                      <a:prstDash val="solid"/>
                    </a:lnT>
                    <a:lnB w="28575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9153577"/>
                  </a:ext>
                </a:extLst>
              </a:tr>
            </a:tbl>
          </a:graphicData>
        </a:graphic>
      </p:graphicFrame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2E137EF-2A49-B570-CEAD-9D9A76A3D39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438400" y="6096000"/>
            <a:ext cx="1981200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5CC96B9-5465-3A80-9E41-44CCD372BC8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19600" y="0"/>
            <a:ext cx="2489212" cy="6096000"/>
            <a:chOff x="4419600" y="0"/>
            <a:chExt cx="2489212" cy="6096000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A539EDF-0CC1-D622-0910-C10FC380FBCE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419600" y="0"/>
              <a:ext cx="2438400" cy="6096000"/>
              <a:chOff x="4419600" y="0"/>
              <a:chExt cx="2438400" cy="6096000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1E259F3-6E01-E8A9-B564-FE1C90A2611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419600" y="0"/>
                <a:ext cx="2438400" cy="6096000"/>
              </a:xfrm>
              <a:prstGeom prst="rect">
                <a:avLst/>
              </a:prstGeom>
              <a:noFill/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4A6F37B-E7BC-BE9A-1C61-11D98C5CF74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419600" y="0"/>
                <a:ext cx="2438400" cy="2011680"/>
              </a:xfrm>
              <a:prstGeom prst="rect">
                <a:avLst/>
              </a:prstGeom>
              <a:solidFill>
                <a:srgbClr val="5DA312"/>
              </a:solidFill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8E7772C-13A0-EA50-834F-1CEFDAC304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419600" y="2011680"/>
                <a:ext cx="2438400" cy="2056130"/>
              </a:xfrm>
              <a:prstGeom prst="rect">
                <a:avLst/>
              </a:prstGeom>
              <a:solidFill>
                <a:srgbClr val="8EA7B3"/>
              </a:solidFill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97048312-E103-0ED4-C393-7FED069CE27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419600" y="4067810"/>
                <a:ext cx="2438400" cy="2028190"/>
              </a:xfrm>
              <a:prstGeom prst="rect">
                <a:avLst/>
              </a:prstGeom>
              <a:solidFill>
                <a:schemeClr val="bg1"/>
              </a:solidFill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pic>
          <p:nvPicPr>
            <p:cNvPr id="35" name="Graphic 34" descr="Marker with solid fill">
              <a:extLst>
                <a:ext uri="{FF2B5EF4-FFF2-40B4-BE49-F238E27FC236}">
                  <a16:creationId xmlns:a16="http://schemas.microsoft.com/office/drawing/2014/main" id="{7F3BFA94-DB18-6348-C71D-BE22BCA174C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105400" y="182880"/>
              <a:ext cx="1275104" cy="1275104"/>
            </a:xfrm>
            <a:prstGeom prst="rect">
              <a:avLst/>
            </a:prstGeom>
          </p:spPr>
        </p:pic>
        <p:pic>
          <p:nvPicPr>
            <p:cNvPr id="37" name="Graphic 36" descr="Walk with solid fill">
              <a:extLst>
                <a:ext uri="{FF2B5EF4-FFF2-40B4-BE49-F238E27FC236}">
                  <a16:creationId xmlns:a16="http://schemas.microsoft.com/office/drawing/2014/main" id="{788E95B3-7796-32C9-A638-0F1DC920DC2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143121" y="4420514"/>
              <a:ext cx="1227199" cy="1227199"/>
            </a:xfrm>
            <a:prstGeom prst="rect">
              <a:avLst/>
            </a:prstGeom>
          </p:spPr>
        </p:pic>
        <p:pic>
          <p:nvPicPr>
            <p:cNvPr id="45" name="Graphic 44" descr="Train with solid fill">
              <a:extLst>
                <a:ext uri="{FF2B5EF4-FFF2-40B4-BE49-F238E27FC236}">
                  <a16:creationId xmlns:a16="http://schemas.microsoft.com/office/drawing/2014/main" id="{CB2E80E7-F678-0D8B-F6A2-C83A20F61A2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054600" y="2392704"/>
              <a:ext cx="1275104" cy="1275104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D859F24-AADE-AD33-6ACA-748155EB518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577092" y="1382244"/>
              <a:ext cx="23317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rgbClr val="FFFFFF"/>
                  </a:solidFill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Travel Planning Tools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1FC5B3E-A53B-2846-0580-0C40E0C9B58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526280" y="5675261"/>
              <a:ext cx="23317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rgbClr val="5DA312"/>
                  </a:solidFill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Walking</a:t>
              </a:r>
              <a:endParaRPr lang="en-GB" dirty="0">
                <a:solidFill>
                  <a:srgbClr val="5DA312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9769CDD-132C-4B5C-8C6B-34F757E2721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72940" y="3619131"/>
              <a:ext cx="23317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Train</a:t>
              </a:r>
              <a:r>
                <a:rPr lang="en-GB" dirty="0"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 Travel</a:t>
              </a: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305F90FB-FA86-CFFB-A187-3B572841F23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29000" y="7255164"/>
            <a:ext cx="28194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latin typeface="Aptos Black" panose="020B0004020202020204" pitchFamily="34" charset="0"/>
              </a:rPr>
              <a:t>TRAVEL</a:t>
            </a:r>
          </a:p>
          <a:p>
            <a:pPr algn="ctr"/>
            <a:r>
              <a:rPr lang="en-GB" sz="5400" b="1" dirty="0">
                <a:latin typeface="Aptos Black" panose="020B0004020202020204" pitchFamily="34" charset="0"/>
              </a:rPr>
              <a:t>PACK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599514B-9FF3-607D-5BEC-43A079D11050}"/>
              </a:ext>
            </a:extLst>
          </p:cNvPr>
          <p:cNvSpPr txBox="1">
            <a:spLocks/>
          </p:cNvSpPr>
          <p:nvPr/>
        </p:nvSpPr>
        <p:spPr>
          <a:xfrm>
            <a:off x="3187243" y="11948862"/>
            <a:ext cx="45614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Information Correct as of January 2026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59B69B7-3840-EC1F-DD96-26021F298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6096000"/>
            <a:ext cx="2438400" cy="6121220"/>
            <a:chOff x="0" y="6096000"/>
            <a:chExt cx="2438400" cy="612122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8327AB87-F15C-B177-CE41-D1C98544CFB3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6096000"/>
              <a:ext cx="2438400" cy="6096000"/>
              <a:chOff x="4419600" y="0"/>
              <a:chExt cx="2438400" cy="6096000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BFE8EEFA-A1A7-937C-CF1C-C0C18837009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419600" y="0"/>
                <a:ext cx="2438400" cy="6096000"/>
              </a:xfrm>
              <a:prstGeom prst="rect">
                <a:avLst/>
              </a:prstGeom>
              <a:noFill/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5DBEF08-BCB1-1585-3601-15537D4592D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419600" y="0"/>
                <a:ext cx="2438400" cy="2011680"/>
              </a:xfrm>
              <a:prstGeom prst="rect">
                <a:avLst/>
              </a:prstGeom>
              <a:solidFill>
                <a:schemeClr val="bg1"/>
              </a:solidFill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45D8635E-1E9C-1FA6-6595-7D058DDBB85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419600" y="2011680"/>
                <a:ext cx="2438400" cy="2056130"/>
              </a:xfrm>
              <a:prstGeom prst="rect">
                <a:avLst/>
              </a:prstGeom>
              <a:solidFill>
                <a:srgbClr val="8EA7B3"/>
              </a:solidFill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648A4B0-69D4-13A0-8F4C-D34B8A1EF57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419600" y="4067810"/>
                <a:ext cx="2438400" cy="2028190"/>
              </a:xfrm>
              <a:prstGeom prst="rect">
                <a:avLst/>
              </a:prstGeom>
              <a:solidFill>
                <a:srgbClr val="5DA312"/>
              </a:solidFill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pic>
          <p:nvPicPr>
            <p:cNvPr id="41" name="Graphic 40" descr="Bus with solid fill">
              <a:extLst>
                <a:ext uri="{FF2B5EF4-FFF2-40B4-BE49-F238E27FC236}">
                  <a16:creationId xmlns:a16="http://schemas.microsoft.com/office/drawing/2014/main" id="{CE3360B3-D638-D05C-1156-5E94594D915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57200" y="8495226"/>
              <a:ext cx="1602643" cy="1602643"/>
            </a:xfrm>
            <a:prstGeom prst="rect">
              <a:avLst/>
            </a:prstGeom>
          </p:spPr>
        </p:pic>
        <p:pic>
          <p:nvPicPr>
            <p:cNvPr id="43" name="Graphic 42" descr="Car with solid fill">
              <a:extLst>
                <a:ext uri="{FF2B5EF4-FFF2-40B4-BE49-F238E27FC236}">
                  <a16:creationId xmlns:a16="http://schemas.microsoft.com/office/drawing/2014/main" id="{3D624FFA-9A3F-E0A4-C0B4-2DFAFF24604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09599" y="10697650"/>
              <a:ext cx="1301113" cy="1301113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7F4744E-8335-3616-883E-6BBD505837A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6680" y="7712551"/>
              <a:ext cx="23317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rgbClr val="5DA312"/>
                  </a:solidFill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Cycling</a:t>
              </a:r>
              <a:endParaRPr lang="en-GB" dirty="0">
                <a:solidFill>
                  <a:srgbClr val="5DA312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E06DC32-9901-8376-A95C-93D7A6A99B6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6680" y="9791065"/>
              <a:ext cx="23317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Bus </a:t>
              </a:r>
              <a:r>
                <a:rPr lang="en-GB" sz="2000" dirty="0"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Routes</a:t>
              </a:r>
              <a:endParaRPr lang="en-GB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2A4559F-43C4-31E3-8BD1-B7F09EC7656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6680" y="11755555"/>
              <a:ext cx="23317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FFFFFF"/>
                  </a:solidFill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Car </a:t>
              </a:r>
              <a:r>
                <a:rPr lang="en-GB" sz="2000" dirty="0">
                  <a:solidFill>
                    <a:srgbClr val="FFFFFF"/>
                  </a:solidFill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Sharing</a:t>
              </a:r>
              <a:endParaRPr lang="en-GB" dirty="0">
                <a:solidFill>
                  <a:srgbClr val="FFFFFF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endParaRPr>
            </a:p>
          </p:txBody>
        </p:sp>
        <p:pic>
          <p:nvPicPr>
            <p:cNvPr id="56" name="Graphic 55" descr="Cycling with solid fill">
              <a:extLst>
                <a:ext uri="{FF2B5EF4-FFF2-40B4-BE49-F238E27FC236}">
                  <a16:creationId xmlns:a16="http://schemas.microsoft.com/office/drawing/2014/main" id="{1AC5425F-4C2F-762F-90C2-8228E70B8EA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579120" y="6382354"/>
              <a:ext cx="1441938" cy="1441938"/>
            </a:xfrm>
            <a:prstGeom prst="rect">
              <a:avLst/>
            </a:prstGeom>
          </p:spPr>
        </p:pic>
      </p:grpSp>
      <p:pic>
        <p:nvPicPr>
          <p:cNvPr id="63" name="Picture 62">
            <a:extLst>
              <a:ext uri="{FF2B5EF4-FFF2-40B4-BE49-F238E27FC236}">
                <a16:creationId xmlns:a16="http://schemas.microsoft.com/office/drawing/2014/main" id="{09424463-7353-9E35-3554-E8BBCCFFB36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69" r="18569"/>
          <a:stretch/>
        </p:blipFill>
        <p:spPr>
          <a:xfrm>
            <a:off x="0" y="0"/>
            <a:ext cx="4419600" cy="6098966"/>
          </a:xfrm>
          <a:prstGeom prst="rect">
            <a:avLst/>
          </a:prstGeom>
        </p:spPr>
      </p:pic>
      <p:pic>
        <p:nvPicPr>
          <p:cNvPr id="66" name="image1.png">
            <a:extLst>
              <a:ext uri="{FF2B5EF4-FFF2-40B4-BE49-F238E27FC236}">
                <a16:creationId xmlns:a16="http://schemas.microsoft.com/office/drawing/2014/main" id="{7E9B2BC9-220A-E812-0422-89DD13C4AB3D}"/>
              </a:ext>
            </a:extLst>
          </p:cNvPr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467989" y="11527851"/>
            <a:ext cx="1304287" cy="3669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0A7B80-145E-BED4-07A4-77B3FA99FAAE}"/>
              </a:ext>
            </a:extLst>
          </p:cNvPr>
          <p:cNvSpPr txBox="1">
            <a:spLocks/>
          </p:cNvSpPr>
          <p:nvPr/>
        </p:nvSpPr>
        <p:spPr>
          <a:xfrm>
            <a:off x="3642527" y="9397673"/>
            <a:ext cx="24536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ptos Black" panose="020B0004020202020204" pitchFamily="34" charset="0"/>
              </a:rPr>
              <a:t>Unit 1 -</a:t>
            </a:r>
          </a:p>
          <a:p>
            <a:pPr algn="ctr"/>
            <a:r>
              <a:rPr lang="en-GB" sz="2800" dirty="0">
                <a:latin typeface="Aptos Black" panose="020B0004020202020204" pitchFamily="34" charset="0"/>
              </a:rPr>
              <a:t>No.18 West Road</a:t>
            </a:r>
          </a:p>
        </p:txBody>
      </p:sp>
    </p:spTree>
    <p:extLst>
      <p:ext uri="{BB962C8B-B14F-4D97-AF65-F5344CB8AC3E}">
        <p14:creationId xmlns:p14="http://schemas.microsoft.com/office/powerpoint/2010/main" val="233998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B6642D7-8D4D-457B-4E0E-5510C82413A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06794" y="258260"/>
            <a:ext cx="2644750" cy="747580"/>
            <a:chOff x="306794" y="247844"/>
            <a:chExt cx="4417606" cy="1017076"/>
          </a:xfrm>
        </p:grpSpPr>
        <p:sp>
          <p:nvSpPr>
            <p:cNvPr id="14" name="Graphic 12" descr="A brushstroke">
              <a:extLst>
                <a:ext uri="{FF2B5EF4-FFF2-40B4-BE49-F238E27FC236}">
                  <a16:creationId xmlns:a16="http://schemas.microsoft.com/office/drawing/2014/main" id="{58B1FDB7-520E-B343-C06C-D30A1BC777D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solidFill>
              <a:srgbClr val="5DA312"/>
            </a:solidFill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1E1631C-03DA-D34E-DB3D-F32AFCE6FAC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70074" y="410818"/>
              <a:ext cx="4157218" cy="6609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030" dirty="0">
                  <a:solidFill>
                    <a:srgbClr val="FFFFFF"/>
                  </a:solidFill>
                  <a:latin typeface="Aptos Black" panose="020B0004020202020204" pitchFamily="34" charset="0"/>
                </a:rPr>
                <a:t>Introduction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4D72EE5-19B8-A0E8-5012-369FD7D7D28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734908" y="0"/>
            <a:ext cx="123092" cy="6096000"/>
            <a:chOff x="4419600" y="0"/>
            <a:chExt cx="2438400" cy="6096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BA2368A-DEE5-1A16-22DA-4DDE9A5BC43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92AF911-E035-80F0-98E2-3F8DD5BD68B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B984FE4-32F2-7033-46D4-DF993F31536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591A006-11A6-2CA9-E772-6749278EE89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0C67053-729F-84E3-93D3-4E672CE62D75}"/>
              </a:ext>
            </a:extLst>
          </p:cNvPr>
          <p:cNvGrpSpPr>
            <a:grpSpLocks/>
          </p:cNvGrpSpPr>
          <p:nvPr/>
        </p:nvGrpSpPr>
        <p:grpSpPr>
          <a:xfrm rot="10800000">
            <a:off x="0" y="6096000"/>
            <a:ext cx="123092" cy="6096000"/>
            <a:chOff x="4419600" y="0"/>
            <a:chExt cx="2438400" cy="609600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1A243BF-BFEC-6C25-23CD-D6B79EE01823}"/>
                </a:ext>
              </a:extLst>
            </p:cNvPr>
            <p:cNvSpPr>
              <a:spLocks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FDEA994-DFC2-AD99-3B71-AB77C6407BBE}"/>
                </a:ext>
              </a:extLst>
            </p:cNvPr>
            <p:cNvSpPr>
              <a:spLocks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2D5B51C-B97A-868F-6D34-6543A3341027}"/>
                </a:ext>
              </a:extLst>
            </p:cNvPr>
            <p:cNvSpPr>
              <a:spLocks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7EF21BD-B936-E464-A610-201CB1BD172F}"/>
                </a:ext>
              </a:extLst>
            </p:cNvPr>
            <p:cNvSpPr>
              <a:spLocks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5C950141-038B-0259-F99A-FEC0BCF3011E}"/>
              </a:ext>
            </a:extLst>
          </p:cNvPr>
          <p:cNvSpPr txBox="1"/>
          <p:nvPr/>
        </p:nvSpPr>
        <p:spPr>
          <a:xfrm>
            <a:off x="259686" y="3311804"/>
            <a:ext cx="6154966" cy="1103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This Travel Pack has been prepared for the staff to raise awareness of active travel and public transport opportunities.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47955E7-F34B-440E-E1A0-E8027AAF019A}"/>
              </a:ext>
            </a:extLst>
          </p:cNvPr>
          <p:cNvSpPr txBox="1"/>
          <p:nvPr/>
        </p:nvSpPr>
        <p:spPr>
          <a:xfrm>
            <a:off x="259686" y="1223536"/>
            <a:ext cx="6154966" cy="1103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The aim of the Travel Plan is to provide long-term change in travel habits towards sustainable travel modes.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88A7816-F31E-CB14-4600-2DB204E93C01}"/>
              </a:ext>
            </a:extLst>
          </p:cNvPr>
          <p:cNvSpPr txBox="1"/>
          <p:nvPr/>
        </p:nvSpPr>
        <p:spPr>
          <a:xfrm>
            <a:off x="203754" y="2376843"/>
            <a:ext cx="6154966" cy="766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The Travel Plan will be updated so your feedback to our travel surveys is greatly appreciated.</a:t>
            </a:r>
          </a:p>
        </p:txBody>
      </p:sp>
      <p:pic>
        <p:nvPicPr>
          <p:cNvPr id="36" name="Graphic 35" descr="Walk with solid fill">
            <a:extLst>
              <a:ext uri="{FF2B5EF4-FFF2-40B4-BE49-F238E27FC236}">
                <a16:creationId xmlns:a16="http://schemas.microsoft.com/office/drawing/2014/main" id="{EDF9BFD5-45F5-92C7-831F-B4274F86DA0F}"/>
              </a:ext>
            </a:extLst>
          </p:cNvPr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3093" y="4554578"/>
            <a:ext cx="1227199" cy="1227199"/>
          </a:xfrm>
          <a:prstGeom prst="rect">
            <a:avLst/>
          </a:prstGeom>
        </p:spPr>
      </p:pic>
      <p:pic>
        <p:nvPicPr>
          <p:cNvPr id="37" name="Graphic 36" descr="Walk with solid fill">
            <a:extLst>
              <a:ext uri="{FF2B5EF4-FFF2-40B4-BE49-F238E27FC236}">
                <a16:creationId xmlns:a16="http://schemas.microsoft.com/office/drawing/2014/main" id="{CD2EC525-8507-AAC4-AE00-FB213C29465B}"/>
              </a:ext>
            </a:extLst>
          </p:cNvPr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1135" y="4554577"/>
            <a:ext cx="1227199" cy="1227199"/>
          </a:xfrm>
          <a:prstGeom prst="rect">
            <a:avLst/>
          </a:prstGeom>
        </p:spPr>
      </p:pic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8391960-92CD-7F10-68F4-3B0424366045}"/>
              </a:ext>
            </a:extLst>
          </p:cNvPr>
          <p:cNvCxnSpPr>
            <a:cxnSpLocks/>
          </p:cNvCxnSpPr>
          <p:nvPr/>
        </p:nvCxnSpPr>
        <p:spPr>
          <a:xfrm>
            <a:off x="1342672" y="5081905"/>
            <a:ext cx="4151348" cy="0"/>
          </a:xfrm>
          <a:prstGeom prst="line">
            <a:avLst/>
          </a:prstGeom>
          <a:ln w="19050" cap="flat" cmpd="sng" algn="ctr">
            <a:solidFill>
              <a:srgbClr val="5DA31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32FB1DE-71AE-9901-AA31-BA0CF9D8B63B}"/>
              </a:ext>
            </a:extLst>
          </p:cNvPr>
          <p:cNvGrpSpPr/>
          <p:nvPr/>
        </p:nvGrpSpPr>
        <p:grpSpPr>
          <a:xfrm>
            <a:off x="306794" y="6207454"/>
            <a:ext cx="3122206" cy="551852"/>
            <a:chOff x="306794" y="6207454"/>
            <a:chExt cx="3665830" cy="551852"/>
          </a:xfrm>
          <a:solidFill>
            <a:srgbClr val="FFFFFF"/>
          </a:solidFill>
        </p:grpSpPr>
        <p:sp>
          <p:nvSpPr>
            <p:cNvPr id="43" name="Graphic 41" descr="A brushstroke">
              <a:extLst>
                <a:ext uri="{FF2B5EF4-FFF2-40B4-BE49-F238E27FC236}">
                  <a16:creationId xmlns:a16="http://schemas.microsoft.com/office/drawing/2014/main" id="{B695385D-7B01-7577-A885-C42B719AD35B}"/>
                </a:ext>
              </a:extLst>
            </p:cNvPr>
            <p:cNvSpPr/>
            <p:nvPr/>
          </p:nvSpPr>
          <p:spPr>
            <a:xfrm>
              <a:off x="306794" y="6207454"/>
              <a:ext cx="3640366" cy="551852"/>
            </a:xfrm>
            <a:custGeom>
              <a:avLst/>
              <a:gdLst>
                <a:gd name="connsiteX0" fmla="*/ 60981 w 3431354"/>
                <a:gd name="connsiteY0" fmla="*/ 424272 h 457495"/>
                <a:gd name="connsiteX1" fmla="*/ 14804 w 3431354"/>
                <a:gd name="connsiteY1" fmla="*/ 412661 h 457495"/>
                <a:gd name="connsiteX2" fmla="*/ 60981 w 3431354"/>
                <a:gd name="connsiteY2" fmla="*/ 424272 h 457495"/>
                <a:gd name="connsiteX3" fmla="*/ 61324 w 3431354"/>
                <a:gd name="connsiteY3" fmla="*/ 424472 h 457495"/>
                <a:gd name="connsiteX4" fmla="*/ 61591 w 3431354"/>
                <a:gd name="connsiteY4" fmla="*/ 424348 h 457495"/>
                <a:gd name="connsiteX5" fmla="*/ 60981 w 3431354"/>
                <a:gd name="connsiteY5" fmla="*/ 424272 h 457495"/>
                <a:gd name="connsiteX6" fmla="*/ 61324 w 3431354"/>
                <a:gd name="connsiteY6" fmla="*/ 424472 h 457495"/>
                <a:gd name="connsiteX7" fmla="*/ 3418544 w 3431354"/>
                <a:gd name="connsiteY7" fmla="*/ 13002 h 457495"/>
                <a:gd name="connsiteX8" fmla="*/ 3404304 w 3431354"/>
                <a:gd name="connsiteY8" fmla="*/ 13573 h 457495"/>
                <a:gd name="connsiteX9" fmla="*/ 3418544 w 3431354"/>
                <a:gd name="connsiteY9" fmla="*/ 13002 h 457495"/>
                <a:gd name="connsiteX10" fmla="*/ 899438 w 3431354"/>
                <a:gd name="connsiteY10" fmla="*/ 450895 h 457495"/>
                <a:gd name="connsiteX11" fmla="*/ 902077 w 3431354"/>
                <a:gd name="connsiteY11" fmla="*/ 435674 h 457495"/>
                <a:gd name="connsiteX12" fmla="*/ 951978 w 3431354"/>
                <a:gd name="connsiteY12" fmla="*/ 449332 h 457495"/>
                <a:gd name="connsiteX13" fmla="*/ 1028140 w 3431354"/>
                <a:gd name="connsiteY13" fmla="*/ 440122 h 457495"/>
                <a:gd name="connsiteX14" fmla="*/ 1045247 w 3431354"/>
                <a:gd name="connsiteY14" fmla="*/ 449228 h 457495"/>
                <a:gd name="connsiteX15" fmla="*/ 1076080 w 3431354"/>
                <a:gd name="connsiteY15" fmla="*/ 443522 h 457495"/>
                <a:gd name="connsiteX16" fmla="*/ 1069784 w 3431354"/>
                <a:gd name="connsiteY16" fmla="*/ 436502 h 457495"/>
                <a:gd name="connsiteX17" fmla="*/ 1096635 w 3431354"/>
                <a:gd name="connsiteY17" fmla="*/ 432368 h 457495"/>
                <a:gd name="connsiteX18" fmla="*/ 1098311 w 3431354"/>
                <a:gd name="connsiteY18" fmla="*/ 444284 h 457495"/>
                <a:gd name="connsiteX19" fmla="*/ 1580943 w 3431354"/>
                <a:gd name="connsiteY19" fmla="*/ 453838 h 457495"/>
                <a:gd name="connsiteX20" fmla="*/ 1539023 w 3431354"/>
                <a:gd name="connsiteY20" fmla="*/ 437083 h 457495"/>
                <a:gd name="connsiteX21" fmla="*/ 1577257 w 3431354"/>
                <a:gd name="connsiteY21" fmla="*/ 431625 h 457495"/>
                <a:gd name="connsiteX22" fmla="*/ 1636302 w 3431354"/>
                <a:gd name="connsiteY22" fmla="*/ 457495 h 457495"/>
                <a:gd name="connsiteX23" fmla="*/ 1642036 w 3431354"/>
                <a:gd name="connsiteY23" fmla="*/ 445789 h 457495"/>
                <a:gd name="connsiteX24" fmla="*/ 1651971 w 3431354"/>
                <a:gd name="connsiteY24" fmla="*/ 452952 h 457495"/>
                <a:gd name="connsiteX25" fmla="*/ 1749964 w 3431354"/>
                <a:gd name="connsiteY25" fmla="*/ 449771 h 457495"/>
                <a:gd name="connsiteX26" fmla="*/ 1841575 w 3431354"/>
                <a:gd name="connsiteY26" fmla="*/ 437712 h 457495"/>
                <a:gd name="connsiteX27" fmla="*/ 1839584 w 3431354"/>
                <a:gd name="connsiteY27" fmla="*/ 427434 h 457495"/>
                <a:gd name="connsiteX28" fmla="*/ 1876370 w 3431354"/>
                <a:gd name="connsiteY28" fmla="*/ 430435 h 457495"/>
                <a:gd name="connsiteX29" fmla="*/ 1912336 w 3431354"/>
                <a:gd name="connsiteY29" fmla="*/ 416414 h 457495"/>
                <a:gd name="connsiteX30" fmla="*/ 1932015 w 3431354"/>
                <a:gd name="connsiteY30" fmla="*/ 432388 h 457495"/>
                <a:gd name="connsiteX31" fmla="*/ 1962009 w 3431354"/>
                <a:gd name="connsiteY31" fmla="*/ 431768 h 457495"/>
                <a:gd name="connsiteX32" fmla="*/ 1947684 w 3431354"/>
                <a:gd name="connsiteY32" fmla="*/ 427854 h 457495"/>
                <a:gd name="connsiteX33" fmla="*/ 2030437 w 3431354"/>
                <a:gd name="connsiteY33" fmla="*/ 423977 h 457495"/>
                <a:gd name="connsiteX34" fmla="*/ 2016511 w 3431354"/>
                <a:gd name="connsiteY34" fmla="*/ 418395 h 457495"/>
                <a:gd name="connsiteX35" fmla="*/ 2066718 w 3431354"/>
                <a:gd name="connsiteY35" fmla="*/ 430349 h 457495"/>
                <a:gd name="connsiteX36" fmla="*/ 2043591 w 3431354"/>
                <a:gd name="connsiteY36" fmla="*/ 434626 h 457495"/>
                <a:gd name="connsiteX37" fmla="*/ 2134621 w 3431354"/>
                <a:gd name="connsiteY37" fmla="*/ 425958 h 457495"/>
                <a:gd name="connsiteX38" fmla="*/ 2123506 w 3431354"/>
                <a:gd name="connsiteY38" fmla="*/ 425577 h 457495"/>
                <a:gd name="connsiteX39" fmla="*/ 2407246 w 3431354"/>
                <a:gd name="connsiteY39" fmla="*/ 382838 h 457495"/>
                <a:gd name="connsiteX40" fmla="*/ 2390415 w 3431354"/>
                <a:gd name="connsiteY40" fmla="*/ 372046 h 457495"/>
                <a:gd name="connsiteX41" fmla="*/ 2421848 w 3431354"/>
                <a:gd name="connsiteY41" fmla="*/ 362960 h 457495"/>
                <a:gd name="connsiteX42" fmla="*/ 2403560 w 3431354"/>
                <a:gd name="connsiteY42" fmla="*/ 394478 h 457495"/>
                <a:gd name="connsiteX43" fmla="*/ 2883486 w 3431354"/>
                <a:gd name="connsiteY43" fmla="*/ 392373 h 457495"/>
                <a:gd name="connsiteX44" fmla="*/ 2887716 w 3431354"/>
                <a:gd name="connsiteY44" fmla="*/ 411213 h 457495"/>
                <a:gd name="connsiteX45" fmla="*/ 2926863 w 3431354"/>
                <a:gd name="connsiteY45" fmla="*/ 400698 h 457495"/>
                <a:gd name="connsiteX46" fmla="*/ 2921406 w 3431354"/>
                <a:gd name="connsiteY46" fmla="*/ 410699 h 457495"/>
                <a:gd name="connsiteX47" fmla="*/ 2944208 w 3431354"/>
                <a:gd name="connsiteY47" fmla="*/ 408118 h 457495"/>
                <a:gd name="connsiteX48" fmla="*/ 2929978 w 3431354"/>
                <a:gd name="connsiteY48" fmla="*/ 382134 h 457495"/>
                <a:gd name="connsiteX49" fmla="*/ 2963382 w 3431354"/>
                <a:gd name="connsiteY49" fmla="*/ 383296 h 457495"/>
                <a:gd name="connsiteX50" fmla="*/ 2961896 w 3431354"/>
                <a:gd name="connsiteY50" fmla="*/ 391744 h 457495"/>
                <a:gd name="connsiteX51" fmla="*/ 3013598 w 3431354"/>
                <a:gd name="connsiteY51" fmla="*/ 373180 h 457495"/>
                <a:gd name="connsiteX52" fmla="*/ 3184762 w 3431354"/>
                <a:gd name="connsiteY52" fmla="*/ 375828 h 457495"/>
                <a:gd name="connsiteX53" fmla="*/ 3160493 w 3431354"/>
                <a:gd name="connsiteY53" fmla="*/ 386858 h 457495"/>
                <a:gd name="connsiteX54" fmla="*/ 3186210 w 3431354"/>
                <a:gd name="connsiteY54" fmla="*/ 389458 h 457495"/>
                <a:gd name="connsiteX55" fmla="*/ 3199059 w 3431354"/>
                <a:gd name="connsiteY55" fmla="*/ 379724 h 457495"/>
                <a:gd name="connsiteX56" fmla="*/ 3328580 w 3431354"/>
                <a:gd name="connsiteY56" fmla="*/ 363912 h 457495"/>
                <a:gd name="connsiteX57" fmla="*/ 3405647 w 3431354"/>
                <a:gd name="connsiteY57" fmla="*/ 22727 h 457495"/>
                <a:gd name="connsiteX58" fmla="*/ 3431355 w 3431354"/>
                <a:gd name="connsiteY58" fmla="*/ 25346 h 457495"/>
                <a:gd name="connsiteX59" fmla="*/ 3394836 w 3431354"/>
                <a:gd name="connsiteY59" fmla="*/ 20641 h 457495"/>
                <a:gd name="connsiteX60" fmla="*/ 3392826 w 3431354"/>
                <a:gd name="connsiteY60" fmla="*/ 32480 h 457495"/>
                <a:gd name="connsiteX61" fmla="*/ 3360318 w 3431354"/>
                <a:gd name="connsiteY61" fmla="*/ 26251 h 457495"/>
                <a:gd name="connsiteX62" fmla="*/ 3404294 w 3431354"/>
                <a:gd name="connsiteY62" fmla="*/ 13564 h 457495"/>
                <a:gd name="connsiteX63" fmla="*/ 3358317 w 3431354"/>
                <a:gd name="connsiteY63" fmla="*/ 15983 h 457495"/>
                <a:gd name="connsiteX64" fmla="*/ 3338658 w 3431354"/>
                <a:gd name="connsiteY64" fmla="*/ 0 h 457495"/>
                <a:gd name="connsiteX65" fmla="*/ 3285251 w 3431354"/>
                <a:gd name="connsiteY65" fmla="*/ 6601 h 457495"/>
                <a:gd name="connsiteX66" fmla="*/ 3285565 w 3431354"/>
                <a:gd name="connsiteY66" fmla="*/ 4896 h 457495"/>
                <a:gd name="connsiteX67" fmla="*/ 3180295 w 3431354"/>
                <a:gd name="connsiteY67" fmla="*/ 9697 h 457495"/>
                <a:gd name="connsiteX68" fmla="*/ 3184534 w 3431354"/>
                <a:gd name="connsiteY68" fmla="*/ 6458 h 457495"/>
                <a:gd name="connsiteX69" fmla="*/ 3118125 w 3431354"/>
                <a:gd name="connsiteY69" fmla="*/ 2410 h 457495"/>
                <a:gd name="connsiteX70" fmla="*/ 3116420 w 3431354"/>
                <a:gd name="connsiteY70" fmla="*/ 12525 h 457495"/>
                <a:gd name="connsiteX71" fmla="*/ 3046774 w 3431354"/>
                <a:gd name="connsiteY71" fmla="*/ 4982 h 457495"/>
                <a:gd name="connsiteX72" fmla="*/ 3026523 w 3431354"/>
                <a:gd name="connsiteY72" fmla="*/ 14469 h 457495"/>
                <a:gd name="connsiteX73" fmla="*/ 2428230 w 3431354"/>
                <a:gd name="connsiteY73" fmla="*/ 27613 h 457495"/>
                <a:gd name="connsiteX74" fmla="*/ 2432182 w 3431354"/>
                <a:gd name="connsiteY74" fmla="*/ 26099 h 457495"/>
                <a:gd name="connsiteX75" fmla="*/ 1803761 w 3431354"/>
                <a:gd name="connsiteY75" fmla="*/ 43167 h 457495"/>
                <a:gd name="connsiteX76" fmla="*/ 1719627 w 3431354"/>
                <a:gd name="connsiteY76" fmla="*/ 33414 h 457495"/>
                <a:gd name="connsiteX77" fmla="*/ 1717865 w 3431354"/>
                <a:gd name="connsiteY77" fmla="*/ 43548 h 457495"/>
                <a:gd name="connsiteX78" fmla="*/ 1633559 w 3431354"/>
                <a:gd name="connsiteY78" fmla="*/ 53997 h 457495"/>
                <a:gd name="connsiteX79" fmla="*/ 1113532 w 3431354"/>
                <a:gd name="connsiteY79" fmla="*/ 44844 h 457495"/>
                <a:gd name="connsiteX80" fmla="*/ 973467 w 3431354"/>
                <a:gd name="connsiteY80" fmla="*/ 56902 h 457495"/>
                <a:gd name="connsiteX81" fmla="*/ 977743 w 3431354"/>
                <a:gd name="connsiteY81" fmla="*/ 53654 h 457495"/>
                <a:gd name="connsiteX82" fmla="*/ 620585 w 3431354"/>
                <a:gd name="connsiteY82" fmla="*/ 51006 h 457495"/>
                <a:gd name="connsiteX83" fmla="*/ 627719 w 3431354"/>
                <a:gd name="connsiteY83" fmla="*/ 52978 h 457495"/>
                <a:gd name="connsiteX84" fmla="*/ 551290 w 3431354"/>
                <a:gd name="connsiteY84" fmla="*/ 41777 h 457495"/>
                <a:gd name="connsiteX85" fmla="*/ 501312 w 3431354"/>
                <a:gd name="connsiteY85" fmla="*/ 67151 h 457495"/>
                <a:gd name="connsiteX86" fmla="*/ 501884 w 3431354"/>
                <a:gd name="connsiteY86" fmla="*/ 63770 h 457495"/>
                <a:gd name="connsiteX87" fmla="*/ 389775 w 3431354"/>
                <a:gd name="connsiteY87" fmla="*/ 81858 h 457495"/>
                <a:gd name="connsiteX88" fmla="*/ 391251 w 3431354"/>
                <a:gd name="connsiteY88" fmla="*/ 73409 h 457495"/>
                <a:gd name="connsiteX89" fmla="*/ 278227 w 3431354"/>
                <a:gd name="connsiteY89" fmla="*/ 79601 h 457495"/>
                <a:gd name="connsiteX90" fmla="*/ 77983 w 3431354"/>
                <a:gd name="connsiteY90" fmla="*/ 72562 h 457495"/>
                <a:gd name="connsiteX91" fmla="*/ 33397 w 3431354"/>
                <a:gd name="connsiteY91" fmla="*/ 48482 h 457495"/>
                <a:gd name="connsiteX92" fmla="*/ 26872 w 3431354"/>
                <a:gd name="connsiteY92" fmla="*/ 50873 h 457495"/>
                <a:gd name="connsiteX93" fmla="*/ 46217 w 3431354"/>
                <a:gd name="connsiteY93" fmla="*/ 403574 h 457495"/>
                <a:gd name="connsiteX94" fmla="*/ 44770 w 3431354"/>
                <a:gd name="connsiteY94" fmla="*/ 412004 h 457495"/>
                <a:gd name="connsiteX95" fmla="*/ 62791 w 3431354"/>
                <a:gd name="connsiteY95" fmla="*/ 410918 h 457495"/>
                <a:gd name="connsiteX96" fmla="*/ 92947 w 3431354"/>
                <a:gd name="connsiteY96" fmla="*/ 413709 h 457495"/>
                <a:gd name="connsiteX97" fmla="*/ 63324 w 3431354"/>
                <a:gd name="connsiteY97" fmla="*/ 412680 h 457495"/>
                <a:gd name="connsiteX98" fmla="*/ 61591 w 3431354"/>
                <a:gd name="connsiteY98" fmla="*/ 424367 h 457495"/>
                <a:gd name="connsiteX99" fmla="*/ 86689 w 3431354"/>
                <a:gd name="connsiteY99" fmla="*/ 428778 h 457495"/>
                <a:gd name="connsiteX100" fmla="*/ 80165 w 3431354"/>
                <a:gd name="connsiteY100" fmla="*/ 423443 h 457495"/>
                <a:gd name="connsiteX101" fmla="*/ 122360 w 3431354"/>
                <a:gd name="connsiteY101" fmla="*/ 416433 h 457495"/>
                <a:gd name="connsiteX102" fmla="*/ 149745 w 3431354"/>
                <a:gd name="connsiteY102" fmla="*/ 431006 h 457495"/>
                <a:gd name="connsiteX103" fmla="*/ 557720 w 3431354"/>
                <a:gd name="connsiteY103" fmla="*/ 445399 h 457495"/>
                <a:gd name="connsiteX104" fmla="*/ 553119 w 3431354"/>
                <a:gd name="connsiteY104" fmla="*/ 450342 h 457495"/>
                <a:gd name="connsiteX105" fmla="*/ 669829 w 3431354"/>
                <a:gd name="connsiteY105" fmla="*/ 444246 h 457495"/>
                <a:gd name="connsiteX106" fmla="*/ 686374 w 3431354"/>
                <a:gd name="connsiteY106" fmla="*/ 456724 h 457495"/>
                <a:gd name="connsiteX107" fmla="*/ 899438 w 3431354"/>
                <a:gd name="connsiteY107" fmla="*/ 450895 h 457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3431354" h="457495">
                  <a:moveTo>
                    <a:pt x="60981" y="424272"/>
                  </a:moveTo>
                  <a:cubicBezTo>
                    <a:pt x="43674" y="422739"/>
                    <a:pt x="25396" y="421853"/>
                    <a:pt x="14804" y="412661"/>
                  </a:cubicBezTo>
                  <a:cubicBezTo>
                    <a:pt x="33502" y="411642"/>
                    <a:pt x="47665" y="415471"/>
                    <a:pt x="60981" y="424272"/>
                  </a:cubicBezTo>
                  <a:close/>
                  <a:moveTo>
                    <a:pt x="61324" y="424472"/>
                  </a:moveTo>
                  <a:cubicBezTo>
                    <a:pt x="61391" y="424425"/>
                    <a:pt x="61515" y="424386"/>
                    <a:pt x="61591" y="424348"/>
                  </a:cubicBezTo>
                  <a:cubicBezTo>
                    <a:pt x="61353" y="424339"/>
                    <a:pt x="61181" y="424301"/>
                    <a:pt x="60981" y="424272"/>
                  </a:cubicBezTo>
                  <a:cubicBezTo>
                    <a:pt x="61115" y="424367"/>
                    <a:pt x="61219" y="424386"/>
                    <a:pt x="61324" y="424472"/>
                  </a:cubicBezTo>
                  <a:close/>
                  <a:moveTo>
                    <a:pt x="3418544" y="13002"/>
                  </a:moveTo>
                  <a:cubicBezTo>
                    <a:pt x="3414219" y="13183"/>
                    <a:pt x="3409295" y="13364"/>
                    <a:pt x="3404304" y="13573"/>
                  </a:cubicBezTo>
                  <a:cubicBezTo>
                    <a:pt x="3409067" y="13849"/>
                    <a:pt x="3413924" y="13878"/>
                    <a:pt x="3418544" y="13002"/>
                  </a:cubicBezTo>
                  <a:close/>
                  <a:moveTo>
                    <a:pt x="899438" y="450895"/>
                  </a:moveTo>
                  <a:lnTo>
                    <a:pt x="902077" y="435674"/>
                  </a:lnTo>
                  <a:cubicBezTo>
                    <a:pt x="943130" y="435455"/>
                    <a:pt x="914031" y="453095"/>
                    <a:pt x="951978" y="449332"/>
                  </a:cubicBezTo>
                  <a:cubicBezTo>
                    <a:pt x="966828" y="427796"/>
                    <a:pt x="1015024" y="451561"/>
                    <a:pt x="1028140" y="440122"/>
                  </a:cubicBezTo>
                  <a:cubicBezTo>
                    <a:pt x="1027845" y="441836"/>
                    <a:pt x="1046428" y="442484"/>
                    <a:pt x="1045247" y="449228"/>
                  </a:cubicBezTo>
                  <a:cubicBezTo>
                    <a:pt x="1050934" y="437531"/>
                    <a:pt x="1064364" y="446513"/>
                    <a:pt x="1076080" y="443522"/>
                  </a:cubicBezTo>
                  <a:cubicBezTo>
                    <a:pt x="1080328" y="440274"/>
                    <a:pt x="1072965" y="440027"/>
                    <a:pt x="1069784" y="436502"/>
                  </a:cubicBezTo>
                  <a:lnTo>
                    <a:pt x="1096635" y="432368"/>
                  </a:lnTo>
                  <a:cubicBezTo>
                    <a:pt x="1107131" y="436131"/>
                    <a:pt x="1109722" y="443008"/>
                    <a:pt x="1098311" y="444284"/>
                  </a:cubicBezTo>
                  <a:cubicBezTo>
                    <a:pt x="1168482" y="448475"/>
                    <a:pt x="1505352" y="459677"/>
                    <a:pt x="1580943" y="453838"/>
                  </a:cubicBezTo>
                  <a:cubicBezTo>
                    <a:pt x="1571227" y="445008"/>
                    <a:pt x="1547891" y="450971"/>
                    <a:pt x="1539023" y="437083"/>
                  </a:cubicBezTo>
                  <a:cubicBezTo>
                    <a:pt x="1559007" y="429301"/>
                    <a:pt x="1568446" y="439807"/>
                    <a:pt x="1577257" y="431625"/>
                  </a:cubicBezTo>
                  <a:cubicBezTo>
                    <a:pt x="1584924" y="452276"/>
                    <a:pt x="1621176" y="436569"/>
                    <a:pt x="1636302" y="457495"/>
                  </a:cubicBezTo>
                  <a:lnTo>
                    <a:pt x="1642036" y="445789"/>
                  </a:lnTo>
                  <a:lnTo>
                    <a:pt x="1651971" y="452952"/>
                  </a:lnTo>
                  <a:cubicBezTo>
                    <a:pt x="1739858" y="440769"/>
                    <a:pt x="1672049" y="447008"/>
                    <a:pt x="1749964" y="449771"/>
                  </a:cubicBezTo>
                  <a:cubicBezTo>
                    <a:pt x="1795055" y="447970"/>
                    <a:pt x="1816486" y="431730"/>
                    <a:pt x="1841575" y="437712"/>
                  </a:cubicBezTo>
                  <a:cubicBezTo>
                    <a:pt x="1837851" y="437588"/>
                    <a:pt x="1827907" y="430425"/>
                    <a:pt x="1839584" y="427434"/>
                  </a:cubicBezTo>
                  <a:cubicBezTo>
                    <a:pt x="1841575" y="437712"/>
                    <a:pt x="1870684" y="420062"/>
                    <a:pt x="1876370" y="430435"/>
                  </a:cubicBezTo>
                  <a:cubicBezTo>
                    <a:pt x="1887810" y="429140"/>
                    <a:pt x="1924881" y="430463"/>
                    <a:pt x="1912336" y="416414"/>
                  </a:cubicBezTo>
                  <a:cubicBezTo>
                    <a:pt x="1918632" y="423424"/>
                    <a:pt x="1951703" y="426301"/>
                    <a:pt x="1932015" y="432388"/>
                  </a:cubicBezTo>
                  <a:cubicBezTo>
                    <a:pt x="1943169" y="432797"/>
                    <a:pt x="1953980" y="434864"/>
                    <a:pt x="1962009" y="431768"/>
                  </a:cubicBezTo>
                  <a:lnTo>
                    <a:pt x="1947684" y="427854"/>
                  </a:lnTo>
                  <a:cubicBezTo>
                    <a:pt x="1985365" y="425815"/>
                    <a:pt x="2005891" y="436693"/>
                    <a:pt x="2030437" y="423977"/>
                  </a:cubicBezTo>
                  <a:lnTo>
                    <a:pt x="2016511" y="418395"/>
                  </a:lnTo>
                  <a:cubicBezTo>
                    <a:pt x="2039038" y="417509"/>
                    <a:pt x="2057878" y="416452"/>
                    <a:pt x="2066718" y="430349"/>
                  </a:cubicBezTo>
                  <a:lnTo>
                    <a:pt x="2043591" y="434626"/>
                  </a:lnTo>
                  <a:cubicBezTo>
                    <a:pt x="2080948" y="434264"/>
                    <a:pt x="2103484" y="433359"/>
                    <a:pt x="2134621" y="425958"/>
                  </a:cubicBezTo>
                  <a:lnTo>
                    <a:pt x="2123506" y="425577"/>
                  </a:lnTo>
                  <a:cubicBezTo>
                    <a:pt x="2163178" y="411690"/>
                    <a:pt x="2370699" y="400222"/>
                    <a:pt x="2407246" y="382838"/>
                  </a:cubicBezTo>
                  <a:lnTo>
                    <a:pt x="2390415" y="372046"/>
                  </a:lnTo>
                  <a:lnTo>
                    <a:pt x="2421848" y="362960"/>
                  </a:lnTo>
                  <a:cubicBezTo>
                    <a:pt x="2418124" y="362826"/>
                    <a:pt x="2406675" y="397993"/>
                    <a:pt x="2403560" y="394478"/>
                  </a:cubicBezTo>
                  <a:cubicBezTo>
                    <a:pt x="2470911" y="393478"/>
                    <a:pt x="2821279" y="385105"/>
                    <a:pt x="2883486" y="392373"/>
                  </a:cubicBezTo>
                  <a:cubicBezTo>
                    <a:pt x="2908585" y="398355"/>
                    <a:pt x="2888001" y="409508"/>
                    <a:pt x="2887716" y="411213"/>
                  </a:cubicBezTo>
                  <a:cubicBezTo>
                    <a:pt x="2918262" y="407184"/>
                    <a:pt x="2900889" y="399774"/>
                    <a:pt x="2926863" y="400698"/>
                  </a:cubicBezTo>
                  <a:cubicBezTo>
                    <a:pt x="2933950" y="402641"/>
                    <a:pt x="2925396" y="409156"/>
                    <a:pt x="2921406" y="410699"/>
                  </a:cubicBezTo>
                  <a:cubicBezTo>
                    <a:pt x="2932788" y="409423"/>
                    <a:pt x="2943342" y="413156"/>
                    <a:pt x="2944208" y="408118"/>
                  </a:cubicBezTo>
                  <a:cubicBezTo>
                    <a:pt x="2929978" y="404203"/>
                    <a:pt x="2935998" y="390830"/>
                    <a:pt x="2929978" y="382134"/>
                  </a:cubicBezTo>
                  <a:lnTo>
                    <a:pt x="2963382" y="383296"/>
                  </a:lnTo>
                  <a:lnTo>
                    <a:pt x="2961896" y="391744"/>
                  </a:lnTo>
                  <a:cubicBezTo>
                    <a:pt x="2969345" y="392001"/>
                    <a:pt x="2980784" y="368637"/>
                    <a:pt x="3013598" y="373180"/>
                  </a:cubicBezTo>
                  <a:cubicBezTo>
                    <a:pt x="3068957" y="376838"/>
                    <a:pt x="3129089" y="373875"/>
                    <a:pt x="3184762" y="375828"/>
                  </a:cubicBezTo>
                  <a:cubicBezTo>
                    <a:pt x="3183895" y="380895"/>
                    <a:pt x="3172208" y="383886"/>
                    <a:pt x="3160493" y="386858"/>
                  </a:cubicBezTo>
                  <a:cubicBezTo>
                    <a:pt x="3167960" y="387115"/>
                    <a:pt x="3179333" y="385820"/>
                    <a:pt x="3186210" y="389458"/>
                  </a:cubicBezTo>
                  <a:cubicBezTo>
                    <a:pt x="3172761" y="380505"/>
                    <a:pt x="3209575" y="383496"/>
                    <a:pt x="3199059" y="379724"/>
                  </a:cubicBezTo>
                  <a:cubicBezTo>
                    <a:pt x="3239836" y="359074"/>
                    <a:pt x="3292585" y="377933"/>
                    <a:pt x="3328580" y="363912"/>
                  </a:cubicBezTo>
                  <a:cubicBezTo>
                    <a:pt x="3331723" y="345339"/>
                    <a:pt x="3405647" y="44815"/>
                    <a:pt x="3405647" y="22727"/>
                  </a:cubicBezTo>
                  <a:cubicBezTo>
                    <a:pt x="3416820" y="23127"/>
                    <a:pt x="3427935" y="23527"/>
                    <a:pt x="3431355" y="25346"/>
                  </a:cubicBezTo>
                  <a:cubicBezTo>
                    <a:pt x="3428469" y="20155"/>
                    <a:pt x="3406504" y="17669"/>
                    <a:pt x="3394836" y="20641"/>
                  </a:cubicBezTo>
                  <a:lnTo>
                    <a:pt x="3392826" y="32480"/>
                  </a:lnTo>
                  <a:cubicBezTo>
                    <a:pt x="3365966" y="36633"/>
                    <a:pt x="3386530" y="25451"/>
                    <a:pt x="3360318" y="26251"/>
                  </a:cubicBezTo>
                  <a:cubicBezTo>
                    <a:pt x="3358917" y="16564"/>
                    <a:pt x="3383044" y="14497"/>
                    <a:pt x="3404294" y="13564"/>
                  </a:cubicBezTo>
                  <a:cubicBezTo>
                    <a:pt x="3385159" y="12440"/>
                    <a:pt x="3366109" y="5382"/>
                    <a:pt x="3358317" y="15983"/>
                  </a:cubicBezTo>
                  <a:cubicBezTo>
                    <a:pt x="3340334" y="11954"/>
                    <a:pt x="3360318" y="4143"/>
                    <a:pt x="3338658" y="0"/>
                  </a:cubicBezTo>
                  <a:cubicBezTo>
                    <a:pt x="3323237" y="2848"/>
                    <a:pt x="3302968" y="12325"/>
                    <a:pt x="3285251" y="6601"/>
                  </a:cubicBezTo>
                  <a:lnTo>
                    <a:pt x="3285565" y="4896"/>
                  </a:lnTo>
                  <a:cubicBezTo>
                    <a:pt x="3242484" y="-5105"/>
                    <a:pt x="3219652" y="19583"/>
                    <a:pt x="3180295" y="9697"/>
                  </a:cubicBezTo>
                  <a:lnTo>
                    <a:pt x="3184534" y="6458"/>
                  </a:lnTo>
                  <a:cubicBezTo>
                    <a:pt x="3170617" y="857"/>
                    <a:pt x="3143224" y="8382"/>
                    <a:pt x="3118125" y="2410"/>
                  </a:cubicBezTo>
                  <a:cubicBezTo>
                    <a:pt x="3125288" y="4363"/>
                    <a:pt x="3131508" y="11373"/>
                    <a:pt x="3116420" y="12525"/>
                  </a:cubicBezTo>
                  <a:cubicBezTo>
                    <a:pt x="3087560" y="6420"/>
                    <a:pt x="3067871" y="12525"/>
                    <a:pt x="3046774" y="4982"/>
                  </a:cubicBezTo>
                  <a:lnTo>
                    <a:pt x="3026523" y="14469"/>
                  </a:lnTo>
                  <a:cubicBezTo>
                    <a:pt x="2926044" y="12621"/>
                    <a:pt x="2529166" y="26099"/>
                    <a:pt x="2428230" y="27613"/>
                  </a:cubicBezTo>
                  <a:lnTo>
                    <a:pt x="2432182" y="26099"/>
                  </a:lnTo>
                  <a:cubicBezTo>
                    <a:pt x="2278392" y="30842"/>
                    <a:pt x="1962705" y="30099"/>
                    <a:pt x="1803761" y="43167"/>
                  </a:cubicBezTo>
                  <a:cubicBezTo>
                    <a:pt x="1779177" y="33833"/>
                    <a:pt x="1745278" y="36024"/>
                    <a:pt x="1719627" y="33414"/>
                  </a:cubicBezTo>
                  <a:cubicBezTo>
                    <a:pt x="1733886" y="37309"/>
                    <a:pt x="1728999" y="43929"/>
                    <a:pt x="1717865" y="43548"/>
                  </a:cubicBezTo>
                  <a:cubicBezTo>
                    <a:pt x="1639721" y="42472"/>
                    <a:pt x="1712588" y="50006"/>
                    <a:pt x="1633559" y="53997"/>
                  </a:cubicBezTo>
                  <a:cubicBezTo>
                    <a:pt x="1542557" y="62684"/>
                    <a:pt x="1194313" y="52797"/>
                    <a:pt x="1113532" y="44844"/>
                  </a:cubicBezTo>
                  <a:cubicBezTo>
                    <a:pt x="1070145" y="58607"/>
                    <a:pt x="1015977" y="48197"/>
                    <a:pt x="973467" y="56902"/>
                  </a:cubicBezTo>
                  <a:lnTo>
                    <a:pt x="977743" y="53654"/>
                  </a:lnTo>
                  <a:cubicBezTo>
                    <a:pt x="932090" y="58836"/>
                    <a:pt x="673648" y="46082"/>
                    <a:pt x="620585" y="51006"/>
                  </a:cubicBezTo>
                  <a:lnTo>
                    <a:pt x="627719" y="52978"/>
                  </a:lnTo>
                  <a:cubicBezTo>
                    <a:pt x="581446" y="61522"/>
                    <a:pt x="587752" y="46463"/>
                    <a:pt x="551290" y="41777"/>
                  </a:cubicBezTo>
                  <a:cubicBezTo>
                    <a:pt x="556081" y="57217"/>
                    <a:pt x="516429" y="65989"/>
                    <a:pt x="501312" y="67151"/>
                  </a:cubicBezTo>
                  <a:lnTo>
                    <a:pt x="501884" y="63770"/>
                  </a:lnTo>
                  <a:cubicBezTo>
                    <a:pt x="479081" y="66370"/>
                    <a:pt x="427427" y="79781"/>
                    <a:pt x="389775" y="81858"/>
                  </a:cubicBezTo>
                  <a:lnTo>
                    <a:pt x="391251" y="73409"/>
                  </a:lnTo>
                  <a:cubicBezTo>
                    <a:pt x="359847" y="82487"/>
                    <a:pt x="300802" y="78715"/>
                    <a:pt x="278227" y="79601"/>
                  </a:cubicBezTo>
                  <a:cubicBezTo>
                    <a:pt x="226611" y="76105"/>
                    <a:pt x="147001" y="61398"/>
                    <a:pt x="77983" y="72562"/>
                  </a:cubicBezTo>
                  <a:lnTo>
                    <a:pt x="33397" y="48482"/>
                  </a:lnTo>
                  <a:lnTo>
                    <a:pt x="26872" y="50873"/>
                  </a:lnTo>
                  <a:cubicBezTo>
                    <a:pt x="26872" y="50873"/>
                    <a:pt x="-44937" y="341643"/>
                    <a:pt x="46217" y="403574"/>
                  </a:cubicBezTo>
                  <a:lnTo>
                    <a:pt x="44770" y="412004"/>
                  </a:lnTo>
                  <a:lnTo>
                    <a:pt x="62791" y="410918"/>
                  </a:lnTo>
                  <a:cubicBezTo>
                    <a:pt x="84413" y="415071"/>
                    <a:pt x="94414" y="405298"/>
                    <a:pt x="92947" y="413709"/>
                  </a:cubicBezTo>
                  <a:lnTo>
                    <a:pt x="63324" y="412680"/>
                  </a:lnTo>
                  <a:cubicBezTo>
                    <a:pt x="85051" y="415119"/>
                    <a:pt x="69878" y="419595"/>
                    <a:pt x="61591" y="424367"/>
                  </a:cubicBezTo>
                  <a:cubicBezTo>
                    <a:pt x="70659" y="425177"/>
                    <a:pt x="79469" y="426196"/>
                    <a:pt x="86689" y="428778"/>
                  </a:cubicBezTo>
                  <a:cubicBezTo>
                    <a:pt x="90966" y="425539"/>
                    <a:pt x="83546" y="425282"/>
                    <a:pt x="80165" y="423443"/>
                  </a:cubicBezTo>
                  <a:cubicBezTo>
                    <a:pt x="91852" y="420472"/>
                    <a:pt x="108130" y="412547"/>
                    <a:pt x="122360" y="416433"/>
                  </a:cubicBezTo>
                  <a:cubicBezTo>
                    <a:pt x="144611" y="417224"/>
                    <a:pt x="123780" y="430092"/>
                    <a:pt x="149745" y="431006"/>
                  </a:cubicBezTo>
                  <a:cubicBezTo>
                    <a:pt x="286667" y="437531"/>
                    <a:pt x="419331" y="447304"/>
                    <a:pt x="557720" y="445399"/>
                  </a:cubicBezTo>
                  <a:cubicBezTo>
                    <a:pt x="560863" y="448894"/>
                    <a:pt x="557119" y="448771"/>
                    <a:pt x="553119" y="450342"/>
                  </a:cubicBezTo>
                  <a:cubicBezTo>
                    <a:pt x="594810" y="446704"/>
                    <a:pt x="631872" y="448018"/>
                    <a:pt x="669829" y="444246"/>
                  </a:cubicBezTo>
                  <a:cubicBezTo>
                    <a:pt x="680373" y="448018"/>
                    <a:pt x="683249" y="453219"/>
                    <a:pt x="686374" y="456724"/>
                  </a:cubicBezTo>
                  <a:cubicBezTo>
                    <a:pt x="680097" y="449714"/>
                    <a:pt x="896019" y="449075"/>
                    <a:pt x="899438" y="450895"/>
                  </a:cubicBezTo>
                  <a:close/>
                </a:path>
              </a:pathLst>
            </a:custGeom>
            <a:grpFill/>
            <a:ln w="952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0C5EEA9-BE47-AD63-5C5B-F7CC93DEEC60}"/>
                </a:ext>
              </a:extLst>
            </p:cNvPr>
            <p:cNvSpPr txBox="1"/>
            <p:nvPr/>
          </p:nvSpPr>
          <p:spPr>
            <a:xfrm>
              <a:off x="436123" y="6231469"/>
              <a:ext cx="3536501" cy="527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Health Benefits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1F2F3EF-64A9-6740-0FED-5A853AC70BE0}"/>
              </a:ext>
            </a:extLst>
          </p:cNvPr>
          <p:cNvGrpSpPr/>
          <p:nvPr/>
        </p:nvGrpSpPr>
        <p:grpSpPr>
          <a:xfrm>
            <a:off x="319214" y="10241280"/>
            <a:ext cx="5873241" cy="551852"/>
            <a:chOff x="306794" y="6207454"/>
            <a:chExt cx="4669474" cy="551852"/>
          </a:xfrm>
        </p:grpSpPr>
        <p:sp>
          <p:nvSpPr>
            <p:cNvPr id="48" name="Graphic 41" descr="A brushstroke">
              <a:extLst>
                <a:ext uri="{FF2B5EF4-FFF2-40B4-BE49-F238E27FC236}">
                  <a16:creationId xmlns:a16="http://schemas.microsoft.com/office/drawing/2014/main" id="{45AD9963-9F55-8FC8-F218-B7B5C69DE764}"/>
                </a:ext>
              </a:extLst>
            </p:cNvPr>
            <p:cNvSpPr/>
            <p:nvPr/>
          </p:nvSpPr>
          <p:spPr>
            <a:xfrm>
              <a:off x="306794" y="6207454"/>
              <a:ext cx="3640366" cy="551852"/>
            </a:xfrm>
            <a:custGeom>
              <a:avLst/>
              <a:gdLst>
                <a:gd name="connsiteX0" fmla="*/ 60981 w 3431354"/>
                <a:gd name="connsiteY0" fmla="*/ 424272 h 457495"/>
                <a:gd name="connsiteX1" fmla="*/ 14804 w 3431354"/>
                <a:gd name="connsiteY1" fmla="*/ 412661 h 457495"/>
                <a:gd name="connsiteX2" fmla="*/ 60981 w 3431354"/>
                <a:gd name="connsiteY2" fmla="*/ 424272 h 457495"/>
                <a:gd name="connsiteX3" fmla="*/ 61324 w 3431354"/>
                <a:gd name="connsiteY3" fmla="*/ 424472 h 457495"/>
                <a:gd name="connsiteX4" fmla="*/ 61591 w 3431354"/>
                <a:gd name="connsiteY4" fmla="*/ 424348 h 457495"/>
                <a:gd name="connsiteX5" fmla="*/ 60981 w 3431354"/>
                <a:gd name="connsiteY5" fmla="*/ 424272 h 457495"/>
                <a:gd name="connsiteX6" fmla="*/ 61324 w 3431354"/>
                <a:gd name="connsiteY6" fmla="*/ 424472 h 457495"/>
                <a:gd name="connsiteX7" fmla="*/ 3418544 w 3431354"/>
                <a:gd name="connsiteY7" fmla="*/ 13002 h 457495"/>
                <a:gd name="connsiteX8" fmla="*/ 3404304 w 3431354"/>
                <a:gd name="connsiteY8" fmla="*/ 13573 h 457495"/>
                <a:gd name="connsiteX9" fmla="*/ 3418544 w 3431354"/>
                <a:gd name="connsiteY9" fmla="*/ 13002 h 457495"/>
                <a:gd name="connsiteX10" fmla="*/ 899438 w 3431354"/>
                <a:gd name="connsiteY10" fmla="*/ 450895 h 457495"/>
                <a:gd name="connsiteX11" fmla="*/ 902077 w 3431354"/>
                <a:gd name="connsiteY11" fmla="*/ 435674 h 457495"/>
                <a:gd name="connsiteX12" fmla="*/ 951978 w 3431354"/>
                <a:gd name="connsiteY12" fmla="*/ 449332 h 457495"/>
                <a:gd name="connsiteX13" fmla="*/ 1028140 w 3431354"/>
                <a:gd name="connsiteY13" fmla="*/ 440122 h 457495"/>
                <a:gd name="connsiteX14" fmla="*/ 1045247 w 3431354"/>
                <a:gd name="connsiteY14" fmla="*/ 449228 h 457495"/>
                <a:gd name="connsiteX15" fmla="*/ 1076080 w 3431354"/>
                <a:gd name="connsiteY15" fmla="*/ 443522 h 457495"/>
                <a:gd name="connsiteX16" fmla="*/ 1069784 w 3431354"/>
                <a:gd name="connsiteY16" fmla="*/ 436502 h 457495"/>
                <a:gd name="connsiteX17" fmla="*/ 1096635 w 3431354"/>
                <a:gd name="connsiteY17" fmla="*/ 432368 h 457495"/>
                <a:gd name="connsiteX18" fmla="*/ 1098311 w 3431354"/>
                <a:gd name="connsiteY18" fmla="*/ 444284 h 457495"/>
                <a:gd name="connsiteX19" fmla="*/ 1580943 w 3431354"/>
                <a:gd name="connsiteY19" fmla="*/ 453838 h 457495"/>
                <a:gd name="connsiteX20" fmla="*/ 1539023 w 3431354"/>
                <a:gd name="connsiteY20" fmla="*/ 437083 h 457495"/>
                <a:gd name="connsiteX21" fmla="*/ 1577257 w 3431354"/>
                <a:gd name="connsiteY21" fmla="*/ 431625 h 457495"/>
                <a:gd name="connsiteX22" fmla="*/ 1636302 w 3431354"/>
                <a:gd name="connsiteY22" fmla="*/ 457495 h 457495"/>
                <a:gd name="connsiteX23" fmla="*/ 1642036 w 3431354"/>
                <a:gd name="connsiteY23" fmla="*/ 445789 h 457495"/>
                <a:gd name="connsiteX24" fmla="*/ 1651971 w 3431354"/>
                <a:gd name="connsiteY24" fmla="*/ 452952 h 457495"/>
                <a:gd name="connsiteX25" fmla="*/ 1749964 w 3431354"/>
                <a:gd name="connsiteY25" fmla="*/ 449771 h 457495"/>
                <a:gd name="connsiteX26" fmla="*/ 1841575 w 3431354"/>
                <a:gd name="connsiteY26" fmla="*/ 437712 h 457495"/>
                <a:gd name="connsiteX27" fmla="*/ 1839584 w 3431354"/>
                <a:gd name="connsiteY27" fmla="*/ 427434 h 457495"/>
                <a:gd name="connsiteX28" fmla="*/ 1876370 w 3431354"/>
                <a:gd name="connsiteY28" fmla="*/ 430435 h 457495"/>
                <a:gd name="connsiteX29" fmla="*/ 1912336 w 3431354"/>
                <a:gd name="connsiteY29" fmla="*/ 416414 h 457495"/>
                <a:gd name="connsiteX30" fmla="*/ 1932015 w 3431354"/>
                <a:gd name="connsiteY30" fmla="*/ 432388 h 457495"/>
                <a:gd name="connsiteX31" fmla="*/ 1962009 w 3431354"/>
                <a:gd name="connsiteY31" fmla="*/ 431768 h 457495"/>
                <a:gd name="connsiteX32" fmla="*/ 1947684 w 3431354"/>
                <a:gd name="connsiteY32" fmla="*/ 427854 h 457495"/>
                <a:gd name="connsiteX33" fmla="*/ 2030437 w 3431354"/>
                <a:gd name="connsiteY33" fmla="*/ 423977 h 457495"/>
                <a:gd name="connsiteX34" fmla="*/ 2016511 w 3431354"/>
                <a:gd name="connsiteY34" fmla="*/ 418395 h 457495"/>
                <a:gd name="connsiteX35" fmla="*/ 2066718 w 3431354"/>
                <a:gd name="connsiteY35" fmla="*/ 430349 h 457495"/>
                <a:gd name="connsiteX36" fmla="*/ 2043591 w 3431354"/>
                <a:gd name="connsiteY36" fmla="*/ 434626 h 457495"/>
                <a:gd name="connsiteX37" fmla="*/ 2134621 w 3431354"/>
                <a:gd name="connsiteY37" fmla="*/ 425958 h 457495"/>
                <a:gd name="connsiteX38" fmla="*/ 2123506 w 3431354"/>
                <a:gd name="connsiteY38" fmla="*/ 425577 h 457495"/>
                <a:gd name="connsiteX39" fmla="*/ 2407246 w 3431354"/>
                <a:gd name="connsiteY39" fmla="*/ 382838 h 457495"/>
                <a:gd name="connsiteX40" fmla="*/ 2390415 w 3431354"/>
                <a:gd name="connsiteY40" fmla="*/ 372046 h 457495"/>
                <a:gd name="connsiteX41" fmla="*/ 2421848 w 3431354"/>
                <a:gd name="connsiteY41" fmla="*/ 362960 h 457495"/>
                <a:gd name="connsiteX42" fmla="*/ 2403560 w 3431354"/>
                <a:gd name="connsiteY42" fmla="*/ 394478 h 457495"/>
                <a:gd name="connsiteX43" fmla="*/ 2883486 w 3431354"/>
                <a:gd name="connsiteY43" fmla="*/ 392373 h 457495"/>
                <a:gd name="connsiteX44" fmla="*/ 2887716 w 3431354"/>
                <a:gd name="connsiteY44" fmla="*/ 411213 h 457495"/>
                <a:gd name="connsiteX45" fmla="*/ 2926863 w 3431354"/>
                <a:gd name="connsiteY45" fmla="*/ 400698 h 457495"/>
                <a:gd name="connsiteX46" fmla="*/ 2921406 w 3431354"/>
                <a:gd name="connsiteY46" fmla="*/ 410699 h 457495"/>
                <a:gd name="connsiteX47" fmla="*/ 2944208 w 3431354"/>
                <a:gd name="connsiteY47" fmla="*/ 408118 h 457495"/>
                <a:gd name="connsiteX48" fmla="*/ 2929978 w 3431354"/>
                <a:gd name="connsiteY48" fmla="*/ 382134 h 457495"/>
                <a:gd name="connsiteX49" fmla="*/ 2963382 w 3431354"/>
                <a:gd name="connsiteY49" fmla="*/ 383296 h 457495"/>
                <a:gd name="connsiteX50" fmla="*/ 2961896 w 3431354"/>
                <a:gd name="connsiteY50" fmla="*/ 391744 h 457495"/>
                <a:gd name="connsiteX51" fmla="*/ 3013598 w 3431354"/>
                <a:gd name="connsiteY51" fmla="*/ 373180 h 457495"/>
                <a:gd name="connsiteX52" fmla="*/ 3184762 w 3431354"/>
                <a:gd name="connsiteY52" fmla="*/ 375828 h 457495"/>
                <a:gd name="connsiteX53" fmla="*/ 3160493 w 3431354"/>
                <a:gd name="connsiteY53" fmla="*/ 386858 h 457495"/>
                <a:gd name="connsiteX54" fmla="*/ 3186210 w 3431354"/>
                <a:gd name="connsiteY54" fmla="*/ 389458 h 457495"/>
                <a:gd name="connsiteX55" fmla="*/ 3199059 w 3431354"/>
                <a:gd name="connsiteY55" fmla="*/ 379724 h 457495"/>
                <a:gd name="connsiteX56" fmla="*/ 3328580 w 3431354"/>
                <a:gd name="connsiteY56" fmla="*/ 363912 h 457495"/>
                <a:gd name="connsiteX57" fmla="*/ 3405647 w 3431354"/>
                <a:gd name="connsiteY57" fmla="*/ 22727 h 457495"/>
                <a:gd name="connsiteX58" fmla="*/ 3431355 w 3431354"/>
                <a:gd name="connsiteY58" fmla="*/ 25346 h 457495"/>
                <a:gd name="connsiteX59" fmla="*/ 3394836 w 3431354"/>
                <a:gd name="connsiteY59" fmla="*/ 20641 h 457495"/>
                <a:gd name="connsiteX60" fmla="*/ 3392826 w 3431354"/>
                <a:gd name="connsiteY60" fmla="*/ 32480 h 457495"/>
                <a:gd name="connsiteX61" fmla="*/ 3360318 w 3431354"/>
                <a:gd name="connsiteY61" fmla="*/ 26251 h 457495"/>
                <a:gd name="connsiteX62" fmla="*/ 3404294 w 3431354"/>
                <a:gd name="connsiteY62" fmla="*/ 13564 h 457495"/>
                <a:gd name="connsiteX63" fmla="*/ 3358317 w 3431354"/>
                <a:gd name="connsiteY63" fmla="*/ 15983 h 457495"/>
                <a:gd name="connsiteX64" fmla="*/ 3338658 w 3431354"/>
                <a:gd name="connsiteY64" fmla="*/ 0 h 457495"/>
                <a:gd name="connsiteX65" fmla="*/ 3285251 w 3431354"/>
                <a:gd name="connsiteY65" fmla="*/ 6601 h 457495"/>
                <a:gd name="connsiteX66" fmla="*/ 3285565 w 3431354"/>
                <a:gd name="connsiteY66" fmla="*/ 4896 h 457495"/>
                <a:gd name="connsiteX67" fmla="*/ 3180295 w 3431354"/>
                <a:gd name="connsiteY67" fmla="*/ 9697 h 457495"/>
                <a:gd name="connsiteX68" fmla="*/ 3184534 w 3431354"/>
                <a:gd name="connsiteY68" fmla="*/ 6458 h 457495"/>
                <a:gd name="connsiteX69" fmla="*/ 3118125 w 3431354"/>
                <a:gd name="connsiteY69" fmla="*/ 2410 h 457495"/>
                <a:gd name="connsiteX70" fmla="*/ 3116420 w 3431354"/>
                <a:gd name="connsiteY70" fmla="*/ 12525 h 457495"/>
                <a:gd name="connsiteX71" fmla="*/ 3046774 w 3431354"/>
                <a:gd name="connsiteY71" fmla="*/ 4982 h 457495"/>
                <a:gd name="connsiteX72" fmla="*/ 3026523 w 3431354"/>
                <a:gd name="connsiteY72" fmla="*/ 14469 h 457495"/>
                <a:gd name="connsiteX73" fmla="*/ 2428230 w 3431354"/>
                <a:gd name="connsiteY73" fmla="*/ 27613 h 457495"/>
                <a:gd name="connsiteX74" fmla="*/ 2432182 w 3431354"/>
                <a:gd name="connsiteY74" fmla="*/ 26099 h 457495"/>
                <a:gd name="connsiteX75" fmla="*/ 1803761 w 3431354"/>
                <a:gd name="connsiteY75" fmla="*/ 43167 h 457495"/>
                <a:gd name="connsiteX76" fmla="*/ 1719627 w 3431354"/>
                <a:gd name="connsiteY76" fmla="*/ 33414 h 457495"/>
                <a:gd name="connsiteX77" fmla="*/ 1717865 w 3431354"/>
                <a:gd name="connsiteY77" fmla="*/ 43548 h 457495"/>
                <a:gd name="connsiteX78" fmla="*/ 1633559 w 3431354"/>
                <a:gd name="connsiteY78" fmla="*/ 53997 h 457495"/>
                <a:gd name="connsiteX79" fmla="*/ 1113532 w 3431354"/>
                <a:gd name="connsiteY79" fmla="*/ 44844 h 457495"/>
                <a:gd name="connsiteX80" fmla="*/ 973467 w 3431354"/>
                <a:gd name="connsiteY80" fmla="*/ 56902 h 457495"/>
                <a:gd name="connsiteX81" fmla="*/ 977743 w 3431354"/>
                <a:gd name="connsiteY81" fmla="*/ 53654 h 457495"/>
                <a:gd name="connsiteX82" fmla="*/ 620585 w 3431354"/>
                <a:gd name="connsiteY82" fmla="*/ 51006 h 457495"/>
                <a:gd name="connsiteX83" fmla="*/ 627719 w 3431354"/>
                <a:gd name="connsiteY83" fmla="*/ 52978 h 457495"/>
                <a:gd name="connsiteX84" fmla="*/ 551290 w 3431354"/>
                <a:gd name="connsiteY84" fmla="*/ 41777 h 457495"/>
                <a:gd name="connsiteX85" fmla="*/ 501312 w 3431354"/>
                <a:gd name="connsiteY85" fmla="*/ 67151 h 457495"/>
                <a:gd name="connsiteX86" fmla="*/ 501884 w 3431354"/>
                <a:gd name="connsiteY86" fmla="*/ 63770 h 457495"/>
                <a:gd name="connsiteX87" fmla="*/ 389775 w 3431354"/>
                <a:gd name="connsiteY87" fmla="*/ 81858 h 457495"/>
                <a:gd name="connsiteX88" fmla="*/ 391251 w 3431354"/>
                <a:gd name="connsiteY88" fmla="*/ 73409 h 457495"/>
                <a:gd name="connsiteX89" fmla="*/ 278227 w 3431354"/>
                <a:gd name="connsiteY89" fmla="*/ 79601 h 457495"/>
                <a:gd name="connsiteX90" fmla="*/ 77983 w 3431354"/>
                <a:gd name="connsiteY90" fmla="*/ 72562 h 457495"/>
                <a:gd name="connsiteX91" fmla="*/ 33397 w 3431354"/>
                <a:gd name="connsiteY91" fmla="*/ 48482 h 457495"/>
                <a:gd name="connsiteX92" fmla="*/ 26872 w 3431354"/>
                <a:gd name="connsiteY92" fmla="*/ 50873 h 457495"/>
                <a:gd name="connsiteX93" fmla="*/ 46217 w 3431354"/>
                <a:gd name="connsiteY93" fmla="*/ 403574 h 457495"/>
                <a:gd name="connsiteX94" fmla="*/ 44770 w 3431354"/>
                <a:gd name="connsiteY94" fmla="*/ 412004 h 457495"/>
                <a:gd name="connsiteX95" fmla="*/ 62791 w 3431354"/>
                <a:gd name="connsiteY95" fmla="*/ 410918 h 457495"/>
                <a:gd name="connsiteX96" fmla="*/ 92947 w 3431354"/>
                <a:gd name="connsiteY96" fmla="*/ 413709 h 457495"/>
                <a:gd name="connsiteX97" fmla="*/ 63324 w 3431354"/>
                <a:gd name="connsiteY97" fmla="*/ 412680 h 457495"/>
                <a:gd name="connsiteX98" fmla="*/ 61591 w 3431354"/>
                <a:gd name="connsiteY98" fmla="*/ 424367 h 457495"/>
                <a:gd name="connsiteX99" fmla="*/ 86689 w 3431354"/>
                <a:gd name="connsiteY99" fmla="*/ 428778 h 457495"/>
                <a:gd name="connsiteX100" fmla="*/ 80165 w 3431354"/>
                <a:gd name="connsiteY100" fmla="*/ 423443 h 457495"/>
                <a:gd name="connsiteX101" fmla="*/ 122360 w 3431354"/>
                <a:gd name="connsiteY101" fmla="*/ 416433 h 457495"/>
                <a:gd name="connsiteX102" fmla="*/ 149745 w 3431354"/>
                <a:gd name="connsiteY102" fmla="*/ 431006 h 457495"/>
                <a:gd name="connsiteX103" fmla="*/ 557720 w 3431354"/>
                <a:gd name="connsiteY103" fmla="*/ 445399 h 457495"/>
                <a:gd name="connsiteX104" fmla="*/ 553119 w 3431354"/>
                <a:gd name="connsiteY104" fmla="*/ 450342 h 457495"/>
                <a:gd name="connsiteX105" fmla="*/ 669829 w 3431354"/>
                <a:gd name="connsiteY105" fmla="*/ 444246 h 457495"/>
                <a:gd name="connsiteX106" fmla="*/ 686374 w 3431354"/>
                <a:gd name="connsiteY106" fmla="*/ 456724 h 457495"/>
                <a:gd name="connsiteX107" fmla="*/ 899438 w 3431354"/>
                <a:gd name="connsiteY107" fmla="*/ 450895 h 457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3431354" h="457495">
                  <a:moveTo>
                    <a:pt x="60981" y="424272"/>
                  </a:moveTo>
                  <a:cubicBezTo>
                    <a:pt x="43674" y="422739"/>
                    <a:pt x="25396" y="421853"/>
                    <a:pt x="14804" y="412661"/>
                  </a:cubicBezTo>
                  <a:cubicBezTo>
                    <a:pt x="33502" y="411642"/>
                    <a:pt x="47665" y="415471"/>
                    <a:pt x="60981" y="424272"/>
                  </a:cubicBezTo>
                  <a:close/>
                  <a:moveTo>
                    <a:pt x="61324" y="424472"/>
                  </a:moveTo>
                  <a:cubicBezTo>
                    <a:pt x="61391" y="424425"/>
                    <a:pt x="61515" y="424386"/>
                    <a:pt x="61591" y="424348"/>
                  </a:cubicBezTo>
                  <a:cubicBezTo>
                    <a:pt x="61353" y="424339"/>
                    <a:pt x="61181" y="424301"/>
                    <a:pt x="60981" y="424272"/>
                  </a:cubicBezTo>
                  <a:cubicBezTo>
                    <a:pt x="61115" y="424367"/>
                    <a:pt x="61219" y="424386"/>
                    <a:pt x="61324" y="424472"/>
                  </a:cubicBezTo>
                  <a:close/>
                  <a:moveTo>
                    <a:pt x="3418544" y="13002"/>
                  </a:moveTo>
                  <a:cubicBezTo>
                    <a:pt x="3414219" y="13183"/>
                    <a:pt x="3409295" y="13364"/>
                    <a:pt x="3404304" y="13573"/>
                  </a:cubicBezTo>
                  <a:cubicBezTo>
                    <a:pt x="3409067" y="13849"/>
                    <a:pt x="3413924" y="13878"/>
                    <a:pt x="3418544" y="13002"/>
                  </a:cubicBezTo>
                  <a:close/>
                  <a:moveTo>
                    <a:pt x="899438" y="450895"/>
                  </a:moveTo>
                  <a:lnTo>
                    <a:pt x="902077" y="435674"/>
                  </a:lnTo>
                  <a:cubicBezTo>
                    <a:pt x="943130" y="435455"/>
                    <a:pt x="914031" y="453095"/>
                    <a:pt x="951978" y="449332"/>
                  </a:cubicBezTo>
                  <a:cubicBezTo>
                    <a:pt x="966828" y="427796"/>
                    <a:pt x="1015024" y="451561"/>
                    <a:pt x="1028140" y="440122"/>
                  </a:cubicBezTo>
                  <a:cubicBezTo>
                    <a:pt x="1027845" y="441836"/>
                    <a:pt x="1046428" y="442484"/>
                    <a:pt x="1045247" y="449228"/>
                  </a:cubicBezTo>
                  <a:cubicBezTo>
                    <a:pt x="1050934" y="437531"/>
                    <a:pt x="1064364" y="446513"/>
                    <a:pt x="1076080" y="443522"/>
                  </a:cubicBezTo>
                  <a:cubicBezTo>
                    <a:pt x="1080328" y="440274"/>
                    <a:pt x="1072965" y="440027"/>
                    <a:pt x="1069784" y="436502"/>
                  </a:cubicBezTo>
                  <a:lnTo>
                    <a:pt x="1096635" y="432368"/>
                  </a:lnTo>
                  <a:cubicBezTo>
                    <a:pt x="1107131" y="436131"/>
                    <a:pt x="1109722" y="443008"/>
                    <a:pt x="1098311" y="444284"/>
                  </a:cubicBezTo>
                  <a:cubicBezTo>
                    <a:pt x="1168482" y="448475"/>
                    <a:pt x="1505352" y="459677"/>
                    <a:pt x="1580943" y="453838"/>
                  </a:cubicBezTo>
                  <a:cubicBezTo>
                    <a:pt x="1571227" y="445008"/>
                    <a:pt x="1547891" y="450971"/>
                    <a:pt x="1539023" y="437083"/>
                  </a:cubicBezTo>
                  <a:cubicBezTo>
                    <a:pt x="1559007" y="429301"/>
                    <a:pt x="1568446" y="439807"/>
                    <a:pt x="1577257" y="431625"/>
                  </a:cubicBezTo>
                  <a:cubicBezTo>
                    <a:pt x="1584924" y="452276"/>
                    <a:pt x="1621176" y="436569"/>
                    <a:pt x="1636302" y="457495"/>
                  </a:cubicBezTo>
                  <a:lnTo>
                    <a:pt x="1642036" y="445789"/>
                  </a:lnTo>
                  <a:lnTo>
                    <a:pt x="1651971" y="452952"/>
                  </a:lnTo>
                  <a:cubicBezTo>
                    <a:pt x="1739858" y="440769"/>
                    <a:pt x="1672049" y="447008"/>
                    <a:pt x="1749964" y="449771"/>
                  </a:cubicBezTo>
                  <a:cubicBezTo>
                    <a:pt x="1795055" y="447970"/>
                    <a:pt x="1816486" y="431730"/>
                    <a:pt x="1841575" y="437712"/>
                  </a:cubicBezTo>
                  <a:cubicBezTo>
                    <a:pt x="1837851" y="437588"/>
                    <a:pt x="1827907" y="430425"/>
                    <a:pt x="1839584" y="427434"/>
                  </a:cubicBezTo>
                  <a:cubicBezTo>
                    <a:pt x="1841575" y="437712"/>
                    <a:pt x="1870684" y="420062"/>
                    <a:pt x="1876370" y="430435"/>
                  </a:cubicBezTo>
                  <a:cubicBezTo>
                    <a:pt x="1887810" y="429140"/>
                    <a:pt x="1924881" y="430463"/>
                    <a:pt x="1912336" y="416414"/>
                  </a:cubicBezTo>
                  <a:cubicBezTo>
                    <a:pt x="1918632" y="423424"/>
                    <a:pt x="1951703" y="426301"/>
                    <a:pt x="1932015" y="432388"/>
                  </a:cubicBezTo>
                  <a:cubicBezTo>
                    <a:pt x="1943169" y="432797"/>
                    <a:pt x="1953980" y="434864"/>
                    <a:pt x="1962009" y="431768"/>
                  </a:cubicBezTo>
                  <a:lnTo>
                    <a:pt x="1947684" y="427854"/>
                  </a:lnTo>
                  <a:cubicBezTo>
                    <a:pt x="1985365" y="425815"/>
                    <a:pt x="2005891" y="436693"/>
                    <a:pt x="2030437" y="423977"/>
                  </a:cubicBezTo>
                  <a:lnTo>
                    <a:pt x="2016511" y="418395"/>
                  </a:lnTo>
                  <a:cubicBezTo>
                    <a:pt x="2039038" y="417509"/>
                    <a:pt x="2057878" y="416452"/>
                    <a:pt x="2066718" y="430349"/>
                  </a:cubicBezTo>
                  <a:lnTo>
                    <a:pt x="2043591" y="434626"/>
                  </a:lnTo>
                  <a:cubicBezTo>
                    <a:pt x="2080948" y="434264"/>
                    <a:pt x="2103484" y="433359"/>
                    <a:pt x="2134621" y="425958"/>
                  </a:cubicBezTo>
                  <a:lnTo>
                    <a:pt x="2123506" y="425577"/>
                  </a:lnTo>
                  <a:cubicBezTo>
                    <a:pt x="2163178" y="411690"/>
                    <a:pt x="2370699" y="400222"/>
                    <a:pt x="2407246" y="382838"/>
                  </a:cubicBezTo>
                  <a:lnTo>
                    <a:pt x="2390415" y="372046"/>
                  </a:lnTo>
                  <a:lnTo>
                    <a:pt x="2421848" y="362960"/>
                  </a:lnTo>
                  <a:cubicBezTo>
                    <a:pt x="2418124" y="362826"/>
                    <a:pt x="2406675" y="397993"/>
                    <a:pt x="2403560" y="394478"/>
                  </a:cubicBezTo>
                  <a:cubicBezTo>
                    <a:pt x="2470911" y="393478"/>
                    <a:pt x="2821279" y="385105"/>
                    <a:pt x="2883486" y="392373"/>
                  </a:cubicBezTo>
                  <a:cubicBezTo>
                    <a:pt x="2908585" y="398355"/>
                    <a:pt x="2888001" y="409508"/>
                    <a:pt x="2887716" y="411213"/>
                  </a:cubicBezTo>
                  <a:cubicBezTo>
                    <a:pt x="2918262" y="407184"/>
                    <a:pt x="2900889" y="399774"/>
                    <a:pt x="2926863" y="400698"/>
                  </a:cubicBezTo>
                  <a:cubicBezTo>
                    <a:pt x="2933950" y="402641"/>
                    <a:pt x="2925396" y="409156"/>
                    <a:pt x="2921406" y="410699"/>
                  </a:cubicBezTo>
                  <a:cubicBezTo>
                    <a:pt x="2932788" y="409423"/>
                    <a:pt x="2943342" y="413156"/>
                    <a:pt x="2944208" y="408118"/>
                  </a:cubicBezTo>
                  <a:cubicBezTo>
                    <a:pt x="2929978" y="404203"/>
                    <a:pt x="2935998" y="390830"/>
                    <a:pt x="2929978" y="382134"/>
                  </a:cubicBezTo>
                  <a:lnTo>
                    <a:pt x="2963382" y="383296"/>
                  </a:lnTo>
                  <a:lnTo>
                    <a:pt x="2961896" y="391744"/>
                  </a:lnTo>
                  <a:cubicBezTo>
                    <a:pt x="2969345" y="392001"/>
                    <a:pt x="2980784" y="368637"/>
                    <a:pt x="3013598" y="373180"/>
                  </a:cubicBezTo>
                  <a:cubicBezTo>
                    <a:pt x="3068957" y="376838"/>
                    <a:pt x="3129089" y="373875"/>
                    <a:pt x="3184762" y="375828"/>
                  </a:cubicBezTo>
                  <a:cubicBezTo>
                    <a:pt x="3183895" y="380895"/>
                    <a:pt x="3172208" y="383886"/>
                    <a:pt x="3160493" y="386858"/>
                  </a:cubicBezTo>
                  <a:cubicBezTo>
                    <a:pt x="3167960" y="387115"/>
                    <a:pt x="3179333" y="385820"/>
                    <a:pt x="3186210" y="389458"/>
                  </a:cubicBezTo>
                  <a:cubicBezTo>
                    <a:pt x="3172761" y="380505"/>
                    <a:pt x="3209575" y="383496"/>
                    <a:pt x="3199059" y="379724"/>
                  </a:cubicBezTo>
                  <a:cubicBezTo>
                    <a:pt x="3239836" y="359074"/>
                    <a:pt x="3292585" y="377933"/>
                    <a:pt x="3328580" y="363912"/>
                  </a:cubicBezTo>
                  <a:cubicBezTo>
                    <a:pt x="3331723" y="345339"/>
                    <a:pt x="3405647" y="44815"/>
                    <a:pt x="3405647" y="22727"/>
                  </a:cubicBezTo>
                  <a:cubicBezTo>
                    <a:pt x="3416820" y="23127"/>
                    <a:pt x="3427935" y="23527"/>
                    <a:pt x="3431355" y="25346"/>
                  </a:cubicBezTo>
                  <a:cubicBezTo>
                    <a:pt x="3428469" y="20155"/>
                    <a:pt x="3406504" y="17669"/>
                    <a:pt x="3394836" y="20641"/>
                  </a:cubicBezTo>
                  <a:lnTo>
                    <a:pt x="3392826" y="32480"/>
                  </a:lnTo>
                  <a:cubicBezTo>
                    <a:pt x="3365966" y="36633"/>
                    <a:pt x="3386530" y="25451"/>
                    <a:pt x="3360318" y="26251"/>
                  </a:cubicBezTo>
                  <a:cubicBezTo>
                    <a:pt x="3358917" y="16564"/>
                    <a:pt x="3383044" y="14497"/>
                    <a:pt x="3404294" y="13564"/>
                  </a:cubicBezTo>
                  <a:cubicBezTo>
                    <a:pt x="3385159" y="12440"/>
                    <a:pt x="3366109" y="5382"/>
                    <a:pt x="3358317" y="15983"/>
                  </a:cubicBezTo>
                  <a:cubicBezTo>
                    <a:pt x="3340334" y="11954"/>
                    <a:pt x="3360318" y="4143"/>
                    <a:pt x="3338658" y="0"/>
                  </a:cubicBezTo>
                  <a:cubicBezTo>
                    <a:pt x="3323237" y="2848"/>
                    <a:pt x="3302968" y="12325"/>
                    <a:pt x="3285251" y="6601"/>
                  </a:cubicBezTo>
                  <a:lnTo>
                    <a:pt x="3285565" y="4896"/>
                  </a:lnTo>
                  <a:cubicBezTo>
                    <a:pt x="3242484" y="-5105"/>
                    <a:pt x="3219652" y="19583"/>
                    <a:pt x="3180295" y="9697"/>
                  </a:cubicBezTo>
                  <a:lnTo>
                    <a:pt x="3184534" y="6458"/>
                  </a:lnTo>
                  <a:cubicBezTo>
                    <a:pt x="3170617" y="857"/>
                    <a:pt x="3143224" y="8382"/>
                    <a:pt x="3118125" y="2410"/>
                  </a:cubicBezTo>
                  <a:cubicBezTo>
                    <a:pt x="3125288" y="4363"/>
                    <a:pt x="3131508" y="11373"/>
                    <a:pt x="3116420" y="12525"/>
                  </a:cubicBezTo>
                  <a:cubicBezTo>
                    <a:pt x="3087560" y="6420"/>
                    <a:pt x="3067871" y="12525"/>
                    <a:pt x="3046774" y="4982"/>
                  </a:cubicBezTo>
                  <a:lnTo>
                    <a:pt x="3026523" y="14469"/>
                  </a:lnTo>
                  <a:cubicBezTo>
                    <a:pt x="2926044" y="12621"/>
                    <a:pt x="2529166" y="26099"/>
                    <a:pt x="2428230" y="27613"/>
                  </a:cubicBezTo>
                  <a:lnTo>
                    <a:pt x="2432182" y="26099"/>
                  </a:lnTo>
                  <a:cubicBezTo>
                    <a:pt x="2278392" y="30842"/>
                    <a:pt x="1962705" y="30099"/>
                    <a:pt x="1803761" y="43167"/>
                  </a:cubicBezTo>
                  <a:cubicBezTo>
                    <a:pt x="1779177" y="33833"/>
                    <a:pt x="1745278" y="36024"/>
                    <a:pt x="1719627" y="33414"/>
                  </a:cubicBezTo>
                  <a:cubicBezTo>
                    <a:pt x="1733886" y="37309"/>
                    <a:pt x="1728999" y="43929"/>
                    <a:pt x="1717865" y="43548"/>
                  </a:cubicBezTo>
                  <a:cubicBezTo>
                    <a:pt x="1639721" y="42472"/>
                    <a:pt x="1712588" y="50006"/>
                    <a:pt x="1633559" y="53997"/>
                  </a:cubicBezTo>
                  <a:cubicBezTo>
                    <a:pt x="1542557" y="62684"/>
                    <a:pt x="1194313" y="52797"/>
                    <a:pt x="1113532" y="44844"/>
                  </a:cubicBezTo>
                  <a:cubicBezTo>
                    <a:pt x="1070145" y="58607"/>
                    <a:pt x="1015977" y="48197"/>
                    <a:pt x="973467" y="56902"/>
                  </a:cubicBezTo>
                  <a:lnTo>
                    <a:pt x="977743" y="53654"/>
                  </a:lnTo>
                  <a:cubicBezTo>
                    <a:pt x="932090" y="58836"/>
                    <a:pt x="673648" y="46082"/>
                    <a:pt x="620585" y="51006"/>
                  </a:cubicBezTo>
                  <a:lnTo>
                    <a:pt x="627719" y="52978"/>
                  </a:lnTo>
                  <a:cubicBezTo>
                    <a:pt x="581446" y="61522"/>
                    <a:pt x="587752" y="46463"/>
                    <a:pt x="551290" y="41777"/>
                  </a:cubicBezTo>
                  <a:cubicBezTo>
                    <a:pt x="556081" y="57217"/>
                    <a:pt x="516429" y="65989"/>
                    <a:pt x="501312" y="67151"/>
                  </a:cubicBezTo>
                  <a:lnTo>
                    <a:pt x="501884" y="63770"/>
                  </a:lnTo>
                  <a:cubicBezTo>
                    <a:pt x="479081" y="66370"/>
                    <a:pt x="427427" y="79781"/>
                    <a:pt x="389775" y="81858"/>
                  </a:cubicBezTo>
                  <a:lnTo>
                    <a:pt x="391251" y="73409"/>
                  </a:lnTo>
                  <a:cubicBezTo>
                    <a:pt x="359847" y="82487"/>
                    <a:pt x="300802" y="78715"/>
                    <a:pt x="278227" y="79601"/>
                  </a:cubicBezTo>
                  <a:cubicBezTo>
                    <a:pt x="226611" y="76105"/>
                    <a:pt x="147001" y="61398"/>
                    <a:pt x="77983" y="72562"/>
                  </a:cubicBezTo>
                  <a:lnTo>
                    <a:pt x="33397" y="48482"/>
                  </a:lnTo>
                  <a:lnTo>
                    <a:pt x="26872" y="50873"/>
                  </a:lnTo>
                  <a:cubicBezTo>
                    <a:pt x="26872" y="50873"/>
                    <a:pt x="-44937" y="341643"/>
                    <a:pt x="46217" y="403574"/>
                  </a:cubicBezTo>
                  <a:lnTo>
                    <a:pt x="44770" y="412004"/>
                  </a:lnTo>
                  <a:lnTo>
                    <a:pt x="62791" y="410918"/>
                  </a:lnTo>
                  <a:cubicBezTo>
                    <a:pt x="84413" y="415071"/>
                    <a:pt x="94414" y="405298"/>
                    <a:pt x="92947" y="413709"/>
                  </a:cubicBezTo>
                  <a:lnTo>
                    <a:pt x="63324" y="412680"/>
                  </a:lnTo>
                  <a:cubicBezTo>
                    <a:pt x="85051" y="415119"/>
                    <a:pt x="69878" y="419595"/>
                    <a:pt x="61591" y="424367"/>
                  </a:cubicBezTo>
                  <a:cubicBezTo>
                    <a:pt x="70659" y="425177"/>
                    <a:pt x="79469" y="426196"/>
                    <a:pt x="86689" y="428778"/>
                  </a:cubicBezTo>
                  <a:cubicBezTo>
                    <a:pt x="90966" y="425539"/>
                    <a:pt x="83546" y="425282"/>
                    <a:pt x="80165" y="423443"/>
                  </a:cubicBezTo>
                  <a:cubicBezTo>
                    <a:pt x="91852" y="420472"/>
                    <a:pt x="108130" y="412547"/>
                    <a:pt x="122360" y="416433"/>
                  </a:cubicBezTo>
                  <a:cubicBezTo>
                    <a:pt x="144611" y="417224"/>
                    <a:pt x="123780" y="430092"/>
                    <a:pt x="149745" y="431006"/>
                  </a:cubicBezTo>
                  <a:cubicBezTo>
                    <a:pt x="286667" y="437531"/>
                    <a:pt x="419331" y="447304"/>
                    <a:pt x="557720" y="445399"/>
                  </a:cubicBezTo>
                  <a:cubicBezTo>
                    <a:pt x="560863" y="448894"/>
                    <a:pt x="557119" y="448771"/>
                    <a:pt x="553119" y="450342"/>
                  </a:cubicBezTo>
                  <a:cubicBezTo>
                    <a:pt x="594810" y="446704"/>
                    <a:pt x="631872" y="448018"/>
                    <a:pt x="669829" y="444246"/>
                  </a:cubicBezTo>
                  <a:cubicBezTo>
                    <a:pt x="680373" y="448018"/>
                    <a:pt x="683249" y="453219"/>
                    <a:pt x="686374" y="456724"/>
                  </a:cubicBezTo>
                  <a:cubicBezTo>
                    <a:pt x="680097" y="449714"/>
                    <a:pt x="896019" y="449075"/>
                    <a:pt x="899438" y="450895"/>
                  </a:cubicBezTo>
                  <a:close/>
                </a:path>
              </a:pathLst>
            </a:custGeom>
            <a:solidFill>
              <a:srgbClr val="5DA312"/>
            </a:solidFill>
            <a:ln w="9525" cap="flat">
              <a:solidFill>
                <a:srgbClr val="5DA31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E382F3F-BBBE-06EC-28A6-DD86BBF7DDDF}"/>
                </a:ext>
              </a:extLst>
            </p:cNvPr>
            <p:cNvSpPr txBox="1"/>
            <p:nvPr/>
          </p:nvSpPr>
          <p:spPr>
            <a:xfrm>
              <a:off x="436123" y="6231469"/>
              <a:ext cx="4540145" cy="527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FFFFFF"/>
                  </a:solidFill>
                  <a:latin typeface="Aptos Black" panose="020B0004020202020204" pitchFamily="34" charset="0"/>
                </a:rPr>
                <a:t>Environmental Benefits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1C42833-375B-6AD7-1869-570AB00ACE9D}"/>
              </a:ext>
            </a:extLst>
          </p:cNvPr>
          <p:cNvGrpSpPr/>
          <p:nvPr/>
        </p:nvGrpSpPr>
        <p:grpSpPr>
          <a:xfrm>
            <a:off x="344679" y="8294064"/>
            <a:ext cx="2873083" cy="551852"/>
            <a:chOff x="306794" y="6207454"/>
            <a:chExt cx="3665830" cy="551852"/>
          </a:xfrm>
        </p:grpSpPr>
        <p:sp>
          <p:nvSpPr>
            <p:cNvPr id="51" name="Graphic 41" descr="A brushstroke">
              <a:extLst>
                <a:ext uri="{FF2B5EF4-FFF2-40B4-BE49-F238E27FC236}">
                  <a16:creationId xmlns:a16="http://schemas.microsoft.com/office/drawing/2014/main" id="{330E447A-AF41-ED88-0053-DA6CD1539638}"/>
                </a:ext>
              </a:extLst>
            </p:cNvPr>
            <p:cNvSpPr/>
            <p:nvPr/>
          </p:nvSpPr>
          <p:spPr>
            <a:xfrm>
              <a:off x="306794" y="6207454"/>
              <a:ext cx="3640366" cy="551852"/>
            </a:xfrm>
            <a:custGeom>
              <a:avLst/>
              <a:gdLst>
                <a:gd name="connsiteX0" fmla="*/ 60981 w 3431354"/>
                <a:gd name="connsiteY0" fmla="*/ 424272 h 457495"/>
                <a:gd name="connsiteX1" fmla="*/ 14804 w 3431354"/>
                <a:gd name="connsiteY1" fmla="*/ 412661 h 457495"/>
                <a:gd name="connsiteX2" fmla="*/ 60981 w 3431354"/>
                <a:gd name="connsiteY2" fmla="*/ 424272 h 457495"/>
                <a:gd name="connsiteX3" fmla="*/ 61324 w 3431354"/>
                <a:gd name="connsiteY3" fmla="*/ 424472 h 457495"/>
                <a:gd name="connsiteX4" fmla="*/ 61591 w 3431354"/>
                <a:gd name="connsiteY4" fmla="*/ 424348 h 457495"/>
                <a:gd name="connsiteX5" fmla="*/ 60981 w 3431354"/>
                <a:gd name="connsiteY5" fmla="*/ 424272 h 457495"/>
                <a:gd name="connsiteX6" fmla="*/ 61324 w 3431354"/>
                <a:gd name="connsiteY6" fmla="*/ 424472 h 457495"/>
                <a:gd name="connsiteX7" fmla="*/ 3418544 w 3431354"/>
                <a:gd name="connsiteY7" fmla="*/ 13002 h 457495"/>
                <a:gd name="connsiteX8" fmla="*/ 3404304 w 3431354"/>
                <a:gd name="connsiteY8" fmla="*/ 13573 h 457495"/>
                <a:gd name="connsiteX9" fmla="*/ 3418544 w 3431354"/>
                <a:gd name="connsiteY9" fmla="*/ 13002 h 457495"/>
                <a:gd name="connsiteX10" fmla="*/ 899438 w 3431354"/>
                <a:gd name="connsiteY10" fmla="*/ 450895 h 457495"/>
                <a:gd name="connsiteX11" fmla="*/ 902077 w 3431354"/>
                <a:gd name="connsiteY11" fmla="*/ 435674 h 457495"/>
                <a:gd name="connsiteX12" fmla="*/ 951978 w 3431354"/>
                <a:gd name="connsiteY12" fmla="*/ 449332 h 457495"/>
                <a:gd name="connsiteX13" fmla="*/ 1028140 w 3431354"/>
                <a:gd name="connsiteY13" fmla="*/ 440122 h 457495"/>
                <a:gd name="connsiteX14" fmla="*/ 1045247 w 3431354"/>
                <a:gd name="connsiteY14" fmla="*/ 449228 h 457495"/>
                <a:gd name="connsiteX15" fmla="*/ 1076080 w 3431354"/>
                <a:gd name="connsiteY15" fmla="*/ 443522 h 457495"/>
                <a:gd name="connsiteX16" fmla="*/ 1069784 w 3431354"/>
                <a:gd name="connsiteY16" fmla="*/ 436502 h 457495"/>
                <a:gd name="connsiteX17" fmla="*/ 1096635 w 3431354"/>
                <a:gd name="connsiteY17" fmla="*/ 432368 h 457495"/>
                <a:gd name="connsiteX18" fmla="*/ 1098311 w 3431354"/>
                <a:gd name="connsiteY18" fmla="*/ 444284 h 457495"/>
                <a:gd name="connsiteX19" fmla="*/ 1580943 w 3431354"/>
                <a:gd name="connsiteY19" fmla="*/ 453838 h 457495"/>
                <a:gd name="connsiteX20" fmla="*/ 1539023 w 3431354"/>
                <a:gd name="connsiteY20" fmla="*/ 437083 h 457495"/>
                <a:gd name="connsiteX21" fmla="*/ 1577257 w 3431354"/>
                <a:gd name="connsiteY21" fmla="*/ 431625 h 457495"/>
                <a:gd name="connsiteX22" fmla="*/ 1636302 w 3431354"/>
                <a:gd name="connsiteY22" fmla="*/ 457495 h 457495"/>
                <a:gd name="connsiteX23" fmla="*/ 1642036 w 3431354"/>
                <a:gd name="connsiteY23" fmla="*/ 445789 h 457495"/>
                <a:gd name="connsiteX24" fmla="*/ 1651971 w 3431354"/>
                <a:gd name="connsiteY24" fmla="*/ 452952 h 457495"/>
                <a:gd name="connsiteX25" fmla="*/ 1749964 w 3431354"/>
                <a:gd name="connsiteY25" fmla="*/ 449771 h 457495"/>
                <a:gd name="connsiteX26" fmla="*/ 1841575 w 3431354"/>
                <a:gd name="connsiteY26" fmla="*/ 437712 h 457495"/>
                <a:gd name="connsiteX27" fmla="*/ 1839584 w 3431354"/>
                <a:gd name="connsiteY27" fmla="*/ 427434 h 457495"/>
                <a:gd name="connsiteX28" fmla="*/ 1876370 w 3431354"/>
                <a:gd name="connsiteY28" fmla="*/ 430435 h 457495"/>
                <a:gd name="connsiteX29" fmla="*/ 1912336 w 3431354"/>
                <a:gd name="connsiteY29" fmla="*/ 416414 h 457495"/>
                <a:gd name="connsiteX30" fmla="*/ 1932015 w 3431354"/>
                <a:gd name="connsiteY30" fmla="*/ 432388 h 457495"/>
                <a:gd name="connsiteX31" fmla="*/ 1962009 w 3431354"/>
                <a:gd name="connsiteY31" fmla="*/ 431768 h 457495"/>
                <a:gd name="connsiteX32" fmla="*/ 1947684 w 3431354"/>
                <a:gd name="connsiteY32" fmla="*/ 427854 h 457495"/>
                <a:gd name="connsiteX33" fmla="*/ 2030437 w 3431354"/>
                <a:gd name="connsiteY33" fmla="*/ 423977 h 457495"/>
                <a:gd name="connsiteX34" fmla="*/ 2016511 w 3431354"/>
                <a:gd name="connsiteY34" fmla="*/ 418395 h 457495"/>
                <a:gd name="connsiteX35" fmla="*/ 2066718 w 3431354"/>
                <a:gd name="connsiteY35" fmla="*/ 430349 h 457495"/>
                <a:gd name="connsiteX36" fmla="*/ 2043591 w 3431354"/>
                <a:gd name="connsiteY36" fmla="*/ 434626 h 457495"/>
                <a:gd name="connsiteX37" fmla="*/ 2134621 w 3431354"/>
                <a:gd name="connsiteY37" fmla="*/ 425958 h 457495"/>
                <a:gd name="connsiteX38" fmla="*/ 2123506 w 3431354"/>
                <a:gd name="connsiteY38" fmla="*/ 425577 h 457495"/>
                <a:gd name="connsiteX39" fmla="*/ 2407246 w 3431354"/>
                <a:gd name="connsiteY39" fmla="*/ 382838 h 457495"/>
                <a:gd name="connsiteX40" fmla="*/ 2390415 w 3431354"/>
                <a:gd name="connsiteY40" fmla="*/ 372046 h 457495"/>
                <a:gd name="connsiteX41" fmla="*/ 2421848 w 3431354"/>
                <a:gd name="connsiteY41" fmla="*/ 362960 h 457495"/>
                <a:gd name="connsiteX42" fmla="*/ 2403560 w 3431354"/>
                <a:gd name="connsiteY42" fmla="*/ 394478 h 457495"/>
                <a:gd name="connsiteX43" fmla="*/ 2883486 w 3431354"/>
                <a:gd name="connsiteY43" fmla="*/ 392373 h 457495"/>
                <a:gd name="connsiteX44" fmla="*/ 2887716 w 3431354"/>
                <a:gd name="connsiteY44" fmla="*/ 411213 h 457495"/>
                <a:gd name="connsiteX45" fmla="*/ 2926863 w 3431354"/>
                <a:gd name="connsiteY45" fmla="*/ 400698 h 457495"/>
                <a:gd name="connsiteX46" fmla="*/ 2921406 w 3431354"/>
                <a:gd name="connsiteY46" fmla="*/ 410699 h 457495"/>
                <a:gd name="connsiteX47" fmla="*/ 2944208 w 3431354"/>
                <a:gd name="connsiteY47" fmla="*/ 408118 h 457495"/>
                <a:gd name="connsiteX48" fmla="*/ 2929978 w 3431354"/>
                <a:gd name="connsiteY48" fmla="*/ 382134 h 457495"/>
                <a:gd name="connsiteX49" fmla="*/ 2963382 w 3431354"/>
                <a:gd name="connsiteY49" fmla="*/ 383296 h 457495"/>
                <a:gd name="connsiteX50" fmla="*/ 2961896 w 3431354"/>
                <a:gd name="connsiteY50" fmla="*/ 391744 h 457495"/>
                <a:gd name="connsiteX51" fmla="*/ 3013598 w 3431354"/>
                <a:gd name="connsiteY51" fmla="*/ 373180 h 457495"/>
                <a:gd name="connsiteX52" fmla="*/ 3184762 w 3431354"/>
                <a:gd name="connsiteY52" fmla="*/ 375828 h 457495"/>
                <a:gd name="connsiteX53" fmla="*/ 3160493 w 3431354"/>
                <a:gd name="connsiteY53" fmla="*/ 386858 h 457495"/>
                <a:gd name="connsiteX54" fmla="*/ 3186210 w 3431354"/>
                <a:gd name="connsiteY54" fmla="*/ 389458 h 457495"/>
                <a:gd name="connsiteX55" fmla="*/ 3199059 w 3431354"/>
                <a:gd name="connsiteY55" fmla="*/ 379724 h 457495"/>
                <a:gd name="connsiteX56" fmla="*/ 3328580 w 3431354"/>
                <a:gd name="connsiteY56" fmla="*/ 363912 h 457495"/>
                <a:gd name="connsiteX57" fmla="*/ 3405647 w 3431354"/>
                <a:gd name="connsiteY57" fmla="*/ 22727 h 457495"/>
                <a:gd name="connsiteX58" fmla="*/ 3431355 w 3431354"/>
                <a:gd name="connsiteY58" fmla="*/ 25346 h 457495"/>
                <a:gd name="connsiteX59" fmla="*/ 3394836 w 3431354"/>
                <a:gd name="connsiteY59" fmla="*/ 20641 h 457495"/>
                <a:gd name="connsiteX60" fmla="*/ 3392826 w 3431354"/>
                <a:gd name="connsiteY60" fmla="*/ 32480 h 457495"/>
                <a:gd name="connsiteX61" fmla="*/ 3360318 w 3431354"/>
                <a:gd name="connsiteY61" fmla="*/ 26251 h 457495"/>
                <a:gd name="connsiteX62" fmla="*/ 3404294 w 3431354"/>
                <a:gd name="connsiteY62" fmla="*/ 13564 h 457495"/>
                <a:gd name="connsiteX63" fmla="*/ 3358317 w 3431354"/>
                <a:gd name="connsiteY63" fmla="*/ 15983 h 457495"/>
                <a:gd name="connsiteX64" fmla="*/ 3338658 w 3431354"/>
                <a:gd name="connsiteY64" fmla="*/ 0 h 457495"/>
                <a:gd name="connsiteX65" fmla="*/ 3285251 w 3431354"/>
                <a:gd name="connsiteY65" fmla="*/ 6601 h 457495"/>
                <a:gd name="connsiteX66" fmla="*/ 3285565 w 3431354"/>
                <a:gd name="connsiteY66" fmla="*/ 4896 h 457495"/>
                <a:gd name="connsiteX67" fmla="*/ 3180295 w 3431354"/>
                <a:gd name="connsiteY67" fmla="*/ 9697 h 457495"/>
                <a:gd name="connsiteX68" fmla="*/ 3184534 w 3431354"/>
                <a:gd name="connsiteY68" fmla="*/ 6458 h 457495"/>
                <a:gd name="connsiteX69" fmla="*/ 3118125 w 3431354"/>
                <a:gd name="connsiteY69" fmla="*/ 2410 h 457495"/>
                <a:gd name="connsiteX70" fmla="*/ 3116420 w 3431354"/>
                <a:gd name="connsiteY70" fmla="*/ 12525 h 457495"/>
                <a:gd name="connsiteX71" fmla="*/ 3046774 w 3431354"/>
                <a:gd name="connsiteY71" fmla="*/ 4982 h 457495"/>
                <a:gd name="connsiteX72" fmla="*/ 3026523 w 3431354"/>
                <a:gd name="connsiteY72" fmla="*/ 14469 h 457495"/>
                <a:gd name="connsiteX73" fmla="*/ 2428230 w 3431354"/>
                <a:gd name="connsiteY73" fmla="*/ 27613 h 457495"/>
                <a:gd name="connsiteX74" fmla="*/ 2432182 w 3431354"/>
                <a:gd name="connsiteY74" fmla="*/ 26099 h 457495"/>
                <a:gd name="connsiteX75" fmla="*/ 1803761 w 3431354"/>
                <a:gd name="connsiteY75" fmla="*/ 43167 h 457495"/>
                <a:gd name="connsiteX76" fmla="*/ 1719627 w 3431354"/>
                <a:gd name="connsiteY76" fmla="*/ 33414 h 457495"/>
                <a:gd name="connsiteX77" fmla="*/ 1717865 w 3431354"/>
                <a:gd name="connsiteY77" fmla="*/ 43548 h 457495"/>
                <a:gd name="connsiteX78" fmla="*/ 1633559 w 3431354"/>
                <a:gd name="connsiteY78" fmla="*/ 53997 h 457495"/>
                <a:gd name="connsiteX79" fmla="*/ 1113532 w 3431354"/>
                <a:gd name="connsiteY79" fmla="*/ 44844 h 457495"/>
                <a:gd name="connsiteX80" fmla="*/ 973467 w 3431354"/>
                <a:gd name="connsiteY80" fmla="*/ 56902 h 457495"/>
                <a:gd name="connsiteX81" fmla="*/ 977743 w 3431354"/>
                <a:gd name="connsiteY81" fmla="*/ 53654 h 457495"/>
                <a:gd name="connsiteX82" fmla="*/ 620585 w 3431354"/>
                <a:gd name="connsiteY82" fmla="*/ 51006 h 457495"/>
                <a:gd name="connsiteX83" fmla="*/ 627719 w 3431354"/>
                <a:gd name="connsiteY83" fmla="*/ 52978 h 457495"/>
                <a:gd name="connsiteX84" fmla="*/ 551290 w 3431354"/>
                <a:gd name="connsiteY84" fmla="*/ 41777 h 457495"/>
                <a:gd name="connsiteX85" fmla="*/ 501312 w 3431354"/>
                <a:gd name="connsiteY85" fmla="*/ 67151 h 457495"/>
                <a:gd name="connsiteX86" fmla="*/ 501884 w 3431354"/>
                <a:gd name="connsiteY86" fmla="*/ 63770 h 457495"/>
                <a:gd name="connsiteX87" fmla="*/ 389775 w 3431354"/>
                <a:gd name="connsiteY87" fmla="*/ 81858 h 457495"/>
                <a:gd name="connsiteX88" fmla="*/ 391251 w 3431354"/>
                <a:gd name="connsiteY88" fmla="*/ 73409 h 457495"/>
                <a:gd name="connsiteX89" fmla="*/ 278227 w 3431354"/>
                <a:gd name="connsiteY89" fmla="*/ 79601 h 457495"/>
                <a:gd name="connsiteX90" fmla="*/ 77983 w 3431354"/>
                <a:gd name="connsiteY90" fmla="*/ 72562 h 457495"/>
                <a:gd name="connsiteX91" fmla="*/ 33397 w 3431354"/>
                <a:gd name="connsiteY91" fmla="*/ 48482 h 457495"/>
                <a:gd name="connsiteX92" fmla="*/ 26872 w 3431354"/>
                <a:gd name="connsiteY92" fmla="*/ 50873 h 457495"/>
                <a:gd name="connsiteX93" fmla="*/ 46217 w 3431354"/>
                <a:gd name="connsiteY93" fmla="*/ 403574 h 457495"/>
                <a:gd name="connsiteX94" fmla="*/ 44770 w 3431354"/>
                <a:gd name="connsiteY94" fmla="*/ 412004 h 457495"/>
                <a:gd name="connsiteX95" fmla="*/ 62791 w 3431354"/>
                <a:gd name="connsiteY95" fmla="*/ 410918 h 457495"/>
                <a:gd name="connsiteX96" fmla="*/ 92947 w 3431354"/>
                <a:gd name="connsiteY96" fmla="*/ 413709 h 457495"/>
                <a:gd name="connsiteX97" fmla="*/ 63324 w 3431354"/>
                <a:gd name="connsiteY97" fmla="*/ 412680 h 457495"/>
                <a:gd name="connsiteX98" fmla="*/ 61591 w 3431354"/>
                <a:gd name="connsiteY98" fmla="*/ 424367 h 457495"/>
                <a:gd name="connsiteX99" fmla="*/ 86689 w 3431354"/>
                <a:gd name="connsiteY99" fmla="*/ 428778 h 457495"/>
                <a:gd name="connsiteX100" fmla="*/ 80165 w 3431354"/>
                <a:gd name="connsiteY100" fmla="*/ 423443 h 457495"/>
                <a:gd name="connsiteX101" fmla="*/ 122360 w 3431354"/>
                <a:gd name="connsiteY101" fmla="*/ 416433 h 457495"/>
                <a:gd name="connsiteX102" fmla="*/ 149745 w 3431354"/>
                <a:gd name="connsiteY102" fmla="*/ 431006 h 457495"/>
                <a:gd name="connsiteX103" fmla="*/ 557720 w 3431354"/>
                <a:gd name="connsiteY103" fmla="*/ 445399 h 457495"/>
                <a:gd name="connsiteX104" fmla="*/ 553119 w 3431354"/>
                <a:gd name="connsiteY104" fmla="*/ 450342 h 457495"/>
                <a:gd name="connsiteX105" fmla="*/ 669829 w 3431354"/>
                <a:gd name="connsiteY105" fmla="*/ 444246 h 457495"/>
                <a:gd name="connsiteX106" fmla="*/ 686374 w 3431354"/>
                <a:gd name="connsiteY106" fmla="*/ 456724 h 457495"/>
                <a:gd name="connsiteX107" fmla="*/ 899438 w 3431354"/>
                <a:gd name="connsiteY107" fmla="*/ 450895 h 457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3431354" h="457495">
                  <a:moveTo>
                    <a:pt x="60981" y="424272"/>
                  </a:moveTo>
                  <a:cubicBezTo>
                    <a:pt x="43674" y="422739"/>
                    <a:pt x="25396" y="421853"/>
                    <a:pt x="14804" y="412661"/>
                  </a:cubicBezTo>
                  <a:cubicBezTo>
                    <a:pt x="33502" y="411642"/>
                    <a:pt x="47665" y="415471"/>
                    <a:pt x="60981" y="424272"/>
                  </a:cubicBezTo>
                  <a:close/>
                  <a:moveTo>
                    <a:pt x="61324" y="424472"/>
                  </a:moveTo>
                  <a:cubicBezTo>
                    <a:pt x="61391" y="424425"/>
                    <a:pt x="61515" y="424386"/>
                    <a:pt x="61591" y="424348"/>
                  </a:cubicBezTo>
                  <a:cubicBezTo>
                    <a:pt x="61353" y="424339"/>
                    <a:pt x="61181" y="424301"/>
                    <a:pt x="60981" y="424272"/>
                  </a:cubicBezTo>
                  <a:cubicBezTo>
                    <a:pt x="61115" y="424367"/>
                    <a:pt x="61219" y="424386"/>
                    <a:pt x="61324" y="424472"/>
                  </a:cubicBezTo>
                  <a:close/>
                  <a:moveTo>
                    <a:pt x="3418544" y="13002"/>
                  </a:moveTo>
                  <a:cubicBezTo>
                    <a:pt x="3414219" y="13183"/>
                    <a:pt x="3409295" y="13364"/>
                    <a:pt x="3404304" y="13573"/>
                  </a:cubicBezTo>
                  <a:cubicBezTo>
                    <a:pt x="3409067" y="13849"/>
                    <a:pt x="3413924" y="13878"/>
                    <a:pt x="3418544" y="13002"/>
                  </a:cubicBezTo>
                  <a:close/>
                  <a:moveTo>
                    <a:pt x="899438" y="450895"/>
                  </a:moveTo>
                  <a:lnTo>
                    <a:pt x="902077" y="435674"/>
                  </a:lnTo>
                  <a:cubicBezTo>
                    <a:pt x="943130" y="435455"/>
                    <a:pt x="914031" y="453095"/>
                    <a:pt x="951978" y="449332"/>
                  </a:cubicBezTo>
                  <a:cubicBezTo>
                    <a:pt x="966828" y="427796"/>
                    <a:pt x="1015024" y="451561"/>
                    <a:pt x="1028140" y="440122"/>
                  </a:cubicBezTo>
                  <a:cubicBezTo>
                    <a:pt x="1027845" y="441836"/>
                    <a:pt x="1046428" y="442484"/>
                    <a:pt x="1045247" y="449228"/>
                  </a:cubicBezTo>
                  <a:cubicBezTo>
                    <a:pt x="1050934" y="437531"/>
                    <a:pt x="1064364" y="446513"/>
                    <a:pt x="1076080" y="443522"/>
                  </a:cubicBezTo>
                  <a:cubicBezTo>
                    <a:pt x="1080328" y="440274"/>
                    <a:pt x="1072965" y="440027"/>
                    <a:pt x="1069784" y="436502"/>
                  </a:cubicBezTo>
                  <a:lnTo>
                    <a:pt x="1096635" y="432368"/>
                  </a:lnTo>
                  <a:cubicBezTo>
                    <a:pt x="1107131" y="436131"/>
                    <a:pt x="1109722" y="443008"/>
                    <a:pt x="1098311" y="444284"/>
                  </a:cubicBezTo>
                  <a:cubicBezTo>
                    <a:pt x="1168482" y="448475"/>
                    <a:pt x="1505352" y="459677"/>
                    <a:pt x="1580943" y="453838"/>
                  </a:cubicBezTo>
                  <a:cubicBezTo>
                    <a:pt x="1571227" y="445008"/>
                    <a:pt x="1547891" y="450971"/>
                    <a:pt x="1539023" y="437083"/>
                  </a:cubicBezTo>
                  <a:cubicBezTo>
                    <a:pt x="1559007" y="429301"/>
                    <a:pt x="1568446" y="439807"/>
                    <a:pt x="1577257" y="431625"/>
                  </a:cubicBezTo>
                  <a:cubicBezTo>
                    <a:pt x="1584924" y="452276"/>
                    <a:pt x="1621176" y="436569"/>
                    <a:pt x="1636302" y="457495"/>
                  </a:cubicBezTo>
                  <a:lnTo>
                    <a:pt x="1642036" y="445789"/>
                  </a:lnTo>
                  <a:lnTo>
                    <a:pt x="1651971" y="452952"/>
                  </a:lnTo>
                  <a:cubicBezTo>
                    <a:pt x="1739858" y="440769"/>
                    <a:pt x="1672049" y="447008"/>
                    <a:pt x="1749964" y="449771"/>
                  </a:cubicBezTo>
                  <a:cubicBezTo>
                    <a:pt x="1795055" y="447970"/>
                    <a:pt x="1816486" y="431730"/>
                    <a:pt x="1841575" y="437712"/>
                  </a:cubicBezTo>
                  <a:cubicBezTo>
                    <a:pt x="1837851" y="437588"/>
                    <a:pt x="1827907" y="430425"/>
                    <a:pt x="1839584" y="427434"/>
                  </a:cubicBezTo>
                  <a:cubicBezTo>
                    <a:pt x="1841575" y="437712"/>
                    <a:pt x="1870684" y="420062"/>
                    <a:pt x="1876370" y="430435"/>
                  </a:cubicBezTo>
                  <a:cubicBezTo>
                    <a:pt x="1887810" y="429140"/>
                    <a:pt x="1924881" y="430463"/>
                    <a:pt x="1912336" y="416414"/>
                  </a:cubicBezTo>
                  <a:cubicBezTo>
                    <a:pt x="1918632" y="423424"/>
                    <a:pt x="1951703" y="426301"/>
                    <a:pt x="1932015" y="432388"/>
                  </a:cubicBezTo>
                  <a:cubicBezTo>
                    <a:pt x="1943169" y="432797"/>
                    <a:pt x="1953980" y="434864"/>
                    <a:pt x="1962009" y="431768"/>
                  </a:cubicBezTo>
                  <a:lnTo>
                    <a:pt x="1947684" y="427854"/>
                  </a:lnTo>
                  <a:cubicBezTo>
                    <a:pt x="1985365" y="425815"/>
                    <a:pt x="2005891" y="436693"/>
                    <a:pt x="2030437" y="423977"/>
                  </a:cubicBezTo>
                  <a:lnTo>
                    <a:pt x="2016511" y="418395"/>
                  </a:lnTo>
                  <a:cubicBezTo>
                    <a:pt x="2039038" y="417509"/>
                    <a:pt x="2057878" y="416452"/>
                    <a:pt x="2066718" y="430349"/>
                  </a:cubicBezTo>
                  <a:lnTo>
                    <a:pt x="2043591" y="434626"/>
                  </a:lnTo>
                  <a:cubicBezTo>
                    <a:pt x="2080948" y="434264"/>
                    <a:pt x="2103484" y="433359"/>
                    <a:pt x="2134621" y="425958"/>
                  </a:cubicBezTo>
                  <a:lnTo>
                    <a:pt x="2123506" y="425577"/>
                  </a:lnTo>
                  <a:cubicBezTo>
                    <a:pt x="2163178" y="411690"/>
                    <a:pt x="2370699" y="400222"/>
                    <a:pt x="2407246" y="382838"/>
                  </a:cubicBezTo>
                  <a:lnTo>
                    <a:pt x="2390415" y="372046"/>
                  </a:lnTo>
                  <a:lnTo>
                    <a:pt x="2421848" y="362960"/>
                  </a:lnTo>
                  <a:cubicBezTo>
                    <a:pt x="2418124" y="362826"/>
                    <a:pt x="2406675" y="397993"/>
                    <a:pt x="2403560" y="394478"/>
                  </a:cubicBezTo>
                  <a:cubicBezTo>
                    <a:pt x="2470911" y="393478"/>
                    <a:pt x="2821279" y="385105"/>
                    <a:pt x="2883486" y="392373"/>
                  </a:cubicBezTo>
                  <a:cubicBezTo>
                    <a:pt x="2908585" y="398355"/>
                    <a:pt x="2888001" y="409508"/>
                    <a:pt x="2887716" y="411213"/>
                  </a:cubicBezTo>
                  <a:cubicBezTo>
                    <a:pt x="2918262" y="407184"/>
                    <a:pt x="2900889" y="399774"/>
                    <a:pt x="2926863" y="400698"/>
                  </a:cubicBezTo>
                  <a:cubicBezTo>
                    <a:pt x="2933950" y="402641"/>
                    <a:pt x="2925396" y="409156"/>
                    <a:pt x="2921406" y="410699"/>
                  </a:cubicBezTo>
                  <a:cubicBezTo>
                    <a:pt x="2932788" y="409423"/>
                    <a:pt x="2943342" y="413156"/>
                    <a:pt x="2944208" y="408118"/>
                  </a:cubicBezTo>
                  <a:cubicBezTo>
                    <a:pt x="2929978" y="404203"/>
                    <a:pt x="2935998" y="390830"/>
                    <a:pt x="2929978" y="382134"/>
                  </a:cubicBezTo>
                  <a:lnTo>
                    <a:pt x="2963382" y="383296"/>
                  </a:lnTo>
                  <a:lnTo>
                    <a:pt x="2961896" y="391744"/>
                  </a:lnTo>
                  <a:cubicBezTo>
                    <a:pt x="2969345" y="392001"/>
                    <a:pt x="2980784" y="368637"/>
                    <a:pt x="3013598" y="373180"/>
                  </a:cubicBezTo>
                  <a:cubicBezTo>
                    <a:pt x="3068957" y="376838"/>
                    <a:pt x="3129089" y="373875"/>
                    <a:pt x="3184762" y="375828"/>
                  </a:cubicBezTo>
                  <a:cubicBezTo>
                    <a:pt x="3183895" y="380895"/>
                    <a:pt x="3172208" y="383886"/>
                    <a:pt x="3160493" y="386858"/>
                  </a:cubicBezTo>
                  <a:cubicBezTo>
                    <a:pt x="3167960" y="387115"/>
                    <a:pt x="3179333" y="385820"/>
                    <a:pt x="3186210" y="389458"/>
                  </a:cubicBezTo>
                  <a:cubicBezTo>
                    <a:pt x="3172761" y="380505"/>
                    <a:pt x="3209575" y="383496"/>
                    <a:pt x="3199059" y="379724"/>
                  </a:cubicBezTo>
                  <a:cubicBezTo>
                    <a:pt x="3239836" y="359074"/>
                    <a:pt x="3292585" y="377933"/>
                    <a:pt x="3328580" y="363912"/>
                  </a:cubicBezTo>
                  <a:cubicBezTo>
                    <a:pt x="3331723" y="345339"/>
                    <a:pt x="3405647" y="44815"/>
                    <a:pt x="3405647" y="22727"/>
                  </a:cubicBezTo>
                  <a:cubicBezTo>
                    <a:pt x="3416820" y="23127"/>
                    <a:pt x="3427935" y="23527"/>
                    <a:pt x="3431355" y="25346"/>
                  </a:cubicBezTo>
                  <a:cubicBezTo>
                    <a:pt x="3428469" y="20155"/>
                    <a:pt x="3406504" y="17669"/>
                    <a:pt x="3394836" y="20641"/>
                  </a:cubicBezTo>
                  <a:lnTo>
                    <a:pt x="3392826" y="32480"/>
                  </a:lnTo>
                  <a:cubicBezTo>
                    <a:pt x="3365966" y="36633"/>
                    <a:pt x="3386530" y="25451"/>
                    <a:pt x="3360318" y="26251"/>
                  </a:cubicBezTo>
                  <a:cubicBezTo>
                    <a:pt x="3358917" y="16564"/>
                    <a:pt x="3383044" y="14497"/>
                    <a:pt x="3404294" y="13564"/>
                  </a:cubicBezTo>
                  <a:cubicBezTo>
                    <a:pt x="3385159" y="12440"/>
                    <a:pt x="3366109" y="5382"/>
                    <a:pt x="3358317" y="15983"/>
                  </a:cubicBezTo>
                  <a:cubicBezTo>
                    <a:pt x="3340334" y="11954"/>
                    <a:pt x="3360318" y="4143"/>
                    <a:pt x="3338658" y="0"/>
                  </a:cubicBezTo>
                  <a:cubicBezTo>
                    <a:pt x="3323237" y="2848"/>
                    <a:pt x="3302968" y="12325"/>
                    <a:pt x="3285251" y="6601"/>
                  </a:cubicBezTo>
                  <a:lnTo>
                    <a:pt x="3285565" y="4896"/>
                  </a:lnTo>
                  <a:cubicBezTo>
                    <a:pt x="3242484" y="-5105"/>
                    <a:pt x="3219652" y="19583"/>
                    <a:pt x="3180295" y="9697"/>
                  </a:cubicBezTo>
                  <a:lnTo>
                    <a:pt x="3184534" y="6458"/>
                  </a:lnTo>
                  <a:cubicBezTo>
                    <a:pt x="3170617" y="857"/>
                    <a:pt x="3143224" y="8382"/>
                    <a:pt x="3118125" y="2410"/>
                  </a:cubicBezTo>
                  <a:cubicBezTo>
                    <a:pt x="3125288" y="4363"/>
                    <a:pt x="3131508" y="11373"/>
                    <a:pt x="3116420" y="12525"/>
                  </a:cubicBezTo>
                  <a:cubicBezTo>
                    <a:pt x="3087560" y="6420"/>
                    <a:pt x="3067871" y="12525"/>
                    <a:pt x="3046774" y="4982"/>
                  </a:cubicBezTo>
                  <a:lnTo>
                    <a:pt x="3026523" y="14469"/>
                  </a:lnTo>
                  <a:cubicBezTo>
                    <a:pt x="2926044" y="12621"/>
                    <a:pt x="2529166" y="26099"/>
                    <a:pt x="2428230" y="27613"/>
                  </a:cubicBezTo>
                  <a:lnTo>
                    <a:pt x="2432182" y="26099"/>
                  </a:lnTo>
                  <a:cubicBezTo>
                    <a:pt x="2278392" y="30842"/>
                    <a:pt x="1962705" y="30099"/>
                    <a:pt x="1803761" y="43167"/>
                  </a:cubicBezTo>
                  <a:cubicBezTo>
                    <a:pt x="1779177" y="33833"/>
                    <a:pt x="1745278" y="36024"/>
                    <a:pt x="1719627" y="33414"/>
                  </a:cubicBezTo>
                  <a:cubicBezTo>
                    <a:pt x="1733886" y="37309"/>
                    <a:pt x="1728999" y="43929"/>
                    <a:pt x="1717865" y="43548"/>
                  </a:cubicBezTo>
                  <a:cubicBezTo>
                    <a:pt x="1639721" y="42472"/>
                    <a:pt x="1712588" y="50006"/>
                    <a:pt x="1633559" y="53997"/>
                  </a:cubicBezTo>
                  <a:cubicBezTo>
                    <a:pt x="1542557" y="62684"/>
                    <a:pt x="1194313" y="52797"/>
                    <a:pt x="1113532" y="44844"/>
                  </a:cubicBezTo>
                  <a:cubicBezTo>
                    <a:pt x="1070145" y="58607"/>
                    <a:pt x="1015977" y="48197"/>
                    <a:pt x="973467" y="56902"/>
                  </a:cubicBezTo>
                  <a:lnTo>
                    <a:pt x="977743" y="53654"/>
                  </a:lnTo>
                  <a:cubicBezTo>
                    <a:pt x="932090" y="58836"/>
                    <a:pt x="673648" y="46082"/>
                    <a:pt x="620585" y="51006"/>
                  </a:cubicBezTo>
                  <a:lnTo>
                    <a:pt x="627719" y="52978"/>
                  </a:lnTo>
                  <a:cubicBezTo>
                    <a:pt x="581446" y="61522"/>
                    <a:pt x="587752" y="46463"/>
                    <a:pt x="551290" y="41777"/>
                  </a:cubicBezTo>
                  <a:cubicBezTo>
                    <a:pt x="556081" y="57217"/>
                    <a:pt x="516429" y="65989"/>
                    <a:pt x="501312" y="67151"/>
                  </a:cubicBezTo>
                  <a:lnTo>
                    <a:pt x="501884" y="63770"/>
                  </a:lnTo>
                  <a:cubicBezTo>
                    <a:pt x="479081" y="66370"/>
                    <a:pt x="427427" y="79781"/>
                    <a:pt x="389775" y="81858"/>
                  </a:cubicBezTo>
                  <a:lnTo>
                    <a:pt x="391251" y="73409"/>
                  </a:lnTo>
                  <a:cubicBezTo>
                    <a:pt x="359847" y="82487"/>
                    <a:pt x="300802" y="78715"/>
                    <a:pt x="278227" y="79601"/>
                  </a:cubicBezTo>
                  <a:cubicBezTo>
                    <a:pt x="226611" y="76105"/>
                    <a:pt x="147001" y="61398"/>
                    <a:pt x="77983" y="72562"/>
                  </a:cubicBezTo>
                  <a:lnTo>
                    <a:pt x="33397" y="48482"/>
                  </a:lnTo>
                  <a:lnTo>
                    <a:pt x="26872" y="50873"/>
                  </a:lnTo>
                  <a:cubicBezTo>
                    <a:pt x="26872" y="50873"/>
                    <a:pt x="-44937" y="341643"/>
                    <a:pt x="46217" y="403574"/>
                  </a:cubicBezTo>
                  <a:lnTo>
                    <a:pt x="44770" y="412004"/>
                  </a:lnTo>
                  <a:lnTo>
                    <a:pt x="62791" y="410918"/>
                  </a:lnTo>
                  <a:cubicBezTo>
                    <a:pt x="84413" y="415071"/>
                    <a:pt x="94414" y="405298"/>
                    <a:pt x="92947" y="413709"/>
                  </a:cubicBezTo>
                  <a:lnTo>
                    <a:pt x="63324" y="412680"/>
                  </a:lnTo>
                  <a:cubicBezTo>
                    <a:pt x="85051" y="415119"/>
                    <a:pt x="69878" y="419595"/>
                    <a:pt x="61591" y="424367"/>
                  </a:cubicBezTo>
                  <a:cubicBezTo>
                    <a:pt x="70659" y="425177"/>
                    <a:pt x="79469" y="426196"/>
                    <a:pt x="86689" y="428778"/>
                  </a:cubicBezTo>
                  <a:cubicBezTo>
                    <a:pt x="90966" y="425539"/>
                    <a:pt x="83546" y="425282"/>
                    <a:pt x="80165" y="423443"/>
                  </a:cubicBezTo>
                  <a:cubicBezTo>
                    <a:pt x="91852" y="420472"/>
                    <a:pt x="108130" y="412547"/>
                    <a:pt x="122360" y="416433"/>
                  </a:cubicBezTo>
                  <a:cubicBezTo>
                    <a:pt x="144611" y="417224"/>
                    <a:pt x="123780" y="430092"/>
                    <a:pt x="149745" y="431006"/>
                  </a:cubicBezTo>
                  <a:cubicBezTo>
                    <a:pt x="286667" y="437531"/>
                    <a:pt x="419331" y="447304"/>
                    <a:pt x="557720" y="445399"/>
                  </a:cubicBezTo>
                  <a:cubicBezTo>
                    <a:pt x="560863" y="448894"/>
                    <a:pt x="557119" y="448771"/>
                    <a:pt x="553119" y="450342"/>
                  </a:cubicBezTo>
                  <a:cubicBezTo>
                    <a:pt x="594810" y="446704"/>
                    <a:pt x="631872" y="448018"/>
                    <a:pt x="669829" y="444246"/>
                  </a:cubicBezTo>
                  <a:cubicBezTo>
                    <a:pt x="680373" y="448018"/>
                    <a:pt x="683249" y="453219"/>
                    <a:pt x="686374" y="456724"/>
                  </a:cubicBezTo>
                  <a:cubicBezTo>
                    <a:pt x="680097" y="449714"/>
                    <a:pt x="896019" y="449075"/>
                    <a:pt x="899438" y="450895"/>
                  </a:cubicBezTo>
                  <a:close/>
                </a:path>
              </a:pathLst>
            </a:custGeom>
            <a:solidFill>
              <a:srgbClr val="8EA7B3"/>
            </a:solidFill>
            <a:ln w="9525" cap="flat">
              <a:solidFill>
                <a:srgbClr val="8EA7B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4A93B8C-F30E-EA4B-33E1-BE657B91604D}"/>
                </a:ext>
              </a:extLst>
            </p:cNvPr>
            <p:cNvSpPr txBox="1"/>
            <p:nvPr/>
          </p:nvSpPr>
          <p:spPr>
            <a:xfrm>
              <a:off x="436123" y="6231469"/>
              <a:ext cx="3536501" cy="527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latin typeface="Aptos Black" panose="020B0004020202020204" pitchFamily="34" charset="0"/>
                </a:rPr>
                <a:t>Cost Benefits</a:t>
              </a: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6C86EF89-FAE8-433F-0AE7-C40072B99E80}"/>
              </a:ext>
            </a:extLst>
          </p:cNvPr>
          <p:cNvSpPr txBox="1"/>
          <p:nvPr/>
        </p:nvSpPr>
        <p:spPr>
          <a:xfrm>
            <a:off x="351518" y="6898700"/>
            <a:ext cx="5979877" cy="1440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Walking and cycling can significantly improve physical and mental health and is a convenient way to incorporate exercise into your daily routine.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F5A6F0F-354D-B991-9D73-C86316C9E0A0}"/>
              </a:ext>
            </a:extLst>
          </p:cNvPr>
          <p:cNvSpPr txBox="1"/>
          <p:nvPr/>
        </p:nvSpPr>
        <p:spPr>
          <a:xfrm>
            <a:off x="319214" y="10895210"/>
            <a:ext cx="5979877" cy="1103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Increasing public transport use and active travel is key to the governments sustainable transport strategy.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AA4D5BC-F55E-87B2-1D9A-E7B8DD5AEC9A}"/>
              </a:ext>
            </a:extLst>
          </p:cNvPr>
          <p:cNvSpPr txBox="1"/>
          <p:nvPr/>
        </p:nvSpPr>
        <p:spPr>
          <a:xfrm>
            <a:off x="378843" y="8948157"/>
            <a:ext cx="5979877" cy="1103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Using public transport can be significantly cheaper than car use- removing the cost of both running and servicing a vehicle.</a:t>
            </a:r>
          </a:p>
        </p:txBody>
      </p:sp>
    </p:spTree>
    <p:extLst>
      <p:ext uri="{BB962C8B-B14F-4D97-AF65-F5344CB8AC3E}">
        <p14:creationId xmlns:p14="http://schemas.microsoft.com/office/powerpoint/2010/main" val="852243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95C99-A1A6-8D4E-F93F-9EEEF204C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1CB12924-3BD1-3D6E-FBAF-25604039635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06794" y="168268"/>
            <a:ext cx="4581729" cy="1017076"/>
            <a:chOff x="306794" y="247844"/>
            <a:chExt cx="4417606" cy="1017076"/>
          </a:xfrm>
        </p:grpSpPr>
        <p:sp>
          <p:nvSpPr>
            <p:cNvPr id="14" name="Graphic 12" descr="A brushstroke">
              <a:extLst>
                <a:ext uri="{FF2B5EF4-FFF2-40B4-BE49-F238E27FC236}">
                  <a16:creationId xmlns:a16="http://schemas.microsoft.com/office/drawing/2014/main" id="{56C837CF-E172-516A-1BF0-EB8F66EF265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solidFill>
              <a:srgbClr val="5DA312"/>
            </a:solidFill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00DC689-5D9A-77A7-95DA-75F6C2E3BB9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28284" y="477075"/>
              <a:ext cx="4157218" cy="558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030" dirty="0">
                  <a:solidFill>
                    <a:srgbClr val="FFFFFF"/>
                  </a:solidFill>
                  <a:latin typeface="Aptos Black" panose="020B0004020202020204" pitchFamily="34" charset="0"/>
                </a:rPr>
                <a:t>Objectives and Targets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6FA212-F8F6-A0A9-B6F7-BED05B81A03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734908" y="0"/>
            <a:ext cx="123092" cy="6096000"/>
            <a:chOff x="4419600" y="0"/>
            <a:chExt cx="2438400" cy="6096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0EB64A1-CFE2-6BB8-2653-07B86B1B979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D8140D7-5085-0003-A400-DCE734F45EC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481FC18-E158-9359-DFA0-39CE8934904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E5FAC45-7564-A501-2110-8470F6DFBC3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173B0A2-D8F3-82C4-D475-15EDB60DFE9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 rot="10800000">
            <a:off x="0" y="6096000"/>
            <a:ext cx="123092" cy="6096000"/>
            <a:chOff x="4419600" y="0"/>
            <a:chExt cx="2438400" cy="609600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2B7EDAA-C68D-64CE-3810-7E021A14CD4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B490DF1-682D-040C-9B00-229568A3813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7DCD9D7-8D73-C896-2849-77D82B402D5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4BD4CC8-0350-CB59-C456-A5AFB180660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A4BA2FD-D1DA-1968-8535-A9E509466BA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6794" y="2180129"/>
            <a:ext cx="6154966" cy="2451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This Travel Plan has the following objectives:</a:t>
            </a:r>
          </a:p>
          <a:p>
            <a:pPr marL="342900" indent="-342900">
              <a:buFontTx/>
              <a:buChar char="-"/>
            </a:pP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To reduce the traffic generated by the warehouse</a:t>
            </a:r>
          </a:p>
          <a:p>
            <a:pPr marL="342900" indent="-342900">
              <a:buFontTx/>
              <a:buChar char="-"/>
            </a:pP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To influence the travel behaviour of staff</a:t>
            </a:r>
          </a:p>
          <a:p>
            <a:pPr marL="342900" indent="-342900">
              <a:buFontTx/>
              <a:buChar char="-"/>
            </a:pP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To reduce the need for unnecessary journeys by private vehicles</a:t>
            </a:r>
          </a:p>
          <a:p>
            <a:pPr marL="342900" indent="-342900">
              <a:buFontTx/>
              <a:buChar char="-"/>
            </a:pP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To improve the health and wellbeing of staff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74DE001-A555-A0C8-4FC7-B303CA7BB70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06794" y="1414575"/>
            <a:ext cx="2924072" cy="683715"/>
            <a:chOff x="306794" y="247844"/>
            <a:chExt cx="4417606" cy="1017076"/>
          </a:xfrm>
          <a:solidFill>
            <a:srgbClr val="FFFFFF"/>
          </a:solidFill>
        </p:grpSpPr>
        <p:sp>
          <p:nvSpPr>
            <p:cNvPr id="4" name="Graphic 12" descr="A brushstroke">
              <a:extLst>
                <a:ext uri="{FF2B5EF4-FFF2-40B4-BE49-F238E27FC236}">
                  <a16:creationId xmlns:a16="http://schemas.microsoft.com/office/drawing/2014/main" id="{7CFC90F5-82A1-AF9A-D184-AA16C30F7BE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99D5AAF-1A3B-693D-FEAB-E61D9EB962B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6794" y="376262"/>
              <a:ext cx="4157218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Objectives: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0CDE48A-5160-3783-868C-BDB457B0324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22797" y="4713408"/>
            <a:ext cx="2924072" cy="683715"/>
            <a:chOff x="306794" y="247844"/>
            <a:chExt cx="4417606" cy="1017076"/>
          </a:xfrm>
          <a:solidFill>
            <a:srgbClr val="FFFFFF"/>
          </a:solidFill>
        </p:grpSpPr>
        <p:sp>
          <p:nvSpPr>
            <p:cNvPr id="7" name="Graphic 12" descr="A brushstroke">
              <a:extLst>
                <a:ext uri="{FF2B5EF4-FFF2-40B4-BE49-F238E27FC236}">
                  <a16:creationId xmlns:a16="http://schemas.microsoft.com/office/drawing/2014/main" id="{B91F7A19-D05A-F802-C211-07CB5E1317F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5F81070-01C0-6E32-A210-5DF428DCB78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6794" y="376262"/>
              <a:ext cx="4157218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Targets: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4BEF0DE0-B908-306D-D146-C3F09C4DD4B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2797" y="5492172"/>
            <a:ext cx="6154966" cy="766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Targets help us to understand if objectives have been achieved.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9DBCF99-187B-58AB-2880-90BDBD37E94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45085" y="6353585"/>
            <a:ext cx="6132678" cy="683715"/>
            <a:chOff x="306794" y="247844"/>
            <a:chExt cx="4417606" cy="1017076"/>
          </a:xfrm>
          <a:solidFill>
            <a:srgbClr val="FFFFFF"/>
          </a:solidFill>
        </p:grpSpPr>
        <p:sp>
          <p:nvSpPr>
            <p:cNvPr id="12" name="Graphic 12" descr="A brushstroke">
              <a:extLst>
                <a:ext uri="{FF2B5EF4-FFF2-40B4-BE49-F238E27FC236}">
                  <a16:creationId xmlns:a16="http://schemas.microsoft.com/office/drawing/2014/main" id="{5E5A7D52-16CD-7D68-FBF2-F219D216C2A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493E64E-5A1D-700B-E1A2-D51B419D90E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6794" y="376262"/>
              <a:ext cx="4157218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Cycling: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CAE676A-C1A7-F58B-A90C-77ECA1CC61F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06794" y="8267836"/>
            <a:ext cx="6132678" cy="683715"/>
            <a:chOff x="306794" y="247844"/>
            <a:chExt cx="4417606" cy="1017076"/>
          </a:xfrm>
          <a:solidFill>
            <a:srgbClr val="8EA7B3"/>
          </a:solidFill>
        </p:grpSpPr>
        <p:sp>
          <p:nvSpPr>
            <p:cNvPr id="18" name="Graphic 12" descr="A brushstroke">
              <a:extLst>
                <a:ext uri="{FF2B5EF4-FFF2-40B4-BE49-F238E27FC236}">
                  <a16:creationId xmlns:a16="http://schemas.microsoft.com/office/drawing/2014/main" id="{7A26AB22-1A71-55F1-F309-A0C7EFE4100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DFDC8EE-1927-FF51-FE9F-59E5AE7ACC5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6794" y="376262"/>
              <a:ext cx="4157218" cy="78519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latin typeface="Aptos Black" panose="020B0004020202020204" pitchFamily="34" charset="0"/>
                </a:rPr>
                <a:t>Car use: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1D2F974-6CC1-92C1-4AA3-12920B1A435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06794" y="10180320"/>
            <a:ext cx="6132678" cy="683715"/>
            <a:chOff x="306794" y="247844"/>
            <a:chExt cx="4417606" cy="1017076"/>
          </a:xfrm>
          <a:solidFill>
            <a:srgbClr val="5DA312"/>
          </a:solidFill>
        </p:grpSpPr>
        <p:sp>
          <p:nvSpPr>
            <p:cNvPr id="21" name="Graphic 12" descr="A brushstroke">
              <a:extLst>
                <a:ext uri="{FF2B5EF4-FFF2-40B4-BE49-F238E27FC236}">
                  <a16:creationId xmlns:a16="http://schemas.microsoft.com/office/drawing/2014/main" id="{4BC68027-5839-5357-C55F-F98987D419B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CCACCFA-C4C3-EA26-1773-83BC6EF2FD3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6794" y="376262"/>
              <a:ext cx="4157218" cy="78519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FFFFFF"/>
                  </a:solidFill>
                  <a:latin typeface="Aptos Black" panose="020B0004020202020204" pitchFamily="34" charset="0"/>
                </a:rPr>
                <a:t>Walking:</a:t>
              </a:r>
            </a:p>
          </p:txBody>
        </p:sp>
      </p:grpSp>
      <p:pic>
        <p:nvPicPr>
          <p:cNvPr id="23" name="Graphic 22" descr="Cycling with solid fill">
            <a:extLst>
              <a:ext uri="{FF2B5EF4-FFF2-40B4-BE49-F238E27FC236}">
                <a16:creationId xmlns:a16="http://schemas.microsoft.com/office/drawing/2014/main" id="{C128AAF9-D7D6-5B77-C3C0-1E824674EC1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22635" y="7010941"/>
            <a:ext cx="1255128" cy="1255128"/>
          </a:xfrm>
          <a:prstGeom prst="rect">
            <a:avLst/>
          </a:prstGeom>
        </p:spPr>
      </p:pic>
      <p:pic>
        <p:nvPicPr>
          <p:cNvPr id="33" name="Graphic 32" descr="Car with solid fill">
            <a:extLst>
              <a:ext uri="{FF2B5EF4-FFF2-40B4-BE49-F238E27FC236}">
                <a16:creationId xmlns:a16="http://schemas.microsoft.com/office/drawing/2014/main" id="{5EBF9047-FE65-4AD8-F30A-9846A1F41EF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14268" y="8850316"/>
            <a:ext cx="1671861" cy="1671861"/>
          </a:xfrm>
          <a:prstGeom prst="rect">
            <a:avLst/>
          </a:prstGeom>
        </p:spPr>
      </p:pic>
      <p:pic>
        <p:nvPicPr>
          <p:cNvPr id="36" name="Graphic 35" descr="Arrow Up with solid fill">
            <a:extLst>
              <a:ext uri="{FF2B5EF4-FFF2-40B4-BE49-F238E27FC236}">
                <a16:creationId xmlns:a16="http://schemas.microsoft.com/office/drawing/2014/main" id="{8905A268-F040-8EE6-D388-6AAEDEBC7D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7896" y="7205654"/>
            <a:ext cx="914400" cy="914400"/>
          </a:xfrm>
          <a:prstGeom prst="rect">
            <a:avLst/>
          </a:prstGeom>
        </p:spPr>
      </p:pic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5BE91F3A-52BC-A68B-2677-EC8E694CEF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0054" y="11096286"/>
            <a:ext cx="914400" cy="914400"/>
          </a:xfrm>
          <a:prstGeom prst="rect">
            <a:avLst/>
          </a:prstGeom>
        </p:spPr>
      </p:pic>
      <p:pic>
        <p:nvPicPr>
          <p:cNvPr id="38" name="Graphic 37" descr="Arrow Up with solid fill">
            <a:extLst>
              <a:ext uri="{FF2B5EF4-FFF2-40B4-BE49-F238E27FC236}">
                <a16:creationId xmlns:a16="http://schemas.microsoft.com/office/drawing/2014/main" id="{A477088E-2CB1-E127-15DF-6AFFAD68C82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0800000">
            <a:off x="862831" y="9129249"/>
            <a:ext cx="914400" cy="9144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EDF976E8-71CA-F440-DDB9-402DB86A182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52296" y="7389382"/>
            <a:ext cx="1641135" cy="52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30" dirty="0">
                <a:latin typeface="Aptos Black" panose="020B0004020202020204" pitchFamily="34" charset="0"/>
              </a:rPr>
              <a:t>By +7%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E100BD9-6EC0-2962-6E90-BBF0592D326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784973" y="11275374"/>
            <a:ext cx="1641135" cy="52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30" dirty="0">
                <a:latin typeface="Aptos Black" panose="020B0004020202020204" pitchFamily="34" charset="0"/>
              </a:rPr>
              <a:t>By +3%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42719DF-AC0A-6190-913B-22E33E3B9DB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33958" y="9182154"/>
            <a:ext cx="1641135" cy="52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30" dirty="0">
                <a:latin typeface="Aptos Black" panose="020B0004020202020204" pitchFamily="34" charset="0"/>
              </a:rPr>
              <a:t>By -10%</a:t>
            </a:r>
          </a:p>
        </p:txBody>
      </p:sp>
      <p:pic>
        <p:nvPicPr>
          <p:cNvPr id="35" name="Graphic 34" descr="Walk with solid fill">
            <a:extLst>
              <a:ext uri="{FF2B5EF4-FFF2-40B4-BE49-F238E27FC236}">
                <a16:creationId xmlns:a16="http://schemas.microsoft.com/office/drawing/2014/main" id="{FE15C671-0C6B-5FD5-4897-EE8E7A158F26}"/>
              </a:ext>
            </a:extLst>
          </p:cNvPr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321591" y="10925692"/>
            <a:ext cx="1227199" cy="122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36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C8DA1-54AE-6C80-314C-41BA05466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EA9A53C5-7DBD-A52E-672A-0A00F8130B8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734908" y="0"/>
            <a:ext cx="123092" cy="6096000"/>
            <a:chOff x="4419600" y="0"/>
            <a:chExt cx="2438400" cy="6096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9717914-0151-7BCD-0AE7-C4B6E25DA9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7AFDAB7-6D09-0470-120E-7C01954F041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1FBE824-0BA4-84F5-B4C6-FE8EBE6A14E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74BB65A-8E96-577D-04CC-01CD51C762D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5D98944-5119-77D0-DDB3-4C8F9EED245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 rot="10800000">
            <a:off x="0" y="6096000"/>
            <a:ext cx="123092" cy="6096000"/>
            <a:chOff x="4419600" y="0"/>
            <a:chExt cx="2438400" cy="609600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85CCCA0-A5AC-B7D0-C80E-2710359BD97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DB27BEA-7232-9932-2EE1-95A57838235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D1129C5-7CDB-4E82-0BD5-F4356E2FA7F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35AB4B0-E1C3-C2DB-5FD3-81D3F5CE496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AF88031-6F67-AAC4-6465-AAF07CCD94C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06794" y="203438"/>
            <a:ext cx="4333955" cy="829030"/>
            <a:chOff x="306794" y="290992"/>
            <a:chExt cx="4178708" cy="1017076"/>
          </a:xfrm>
        </p:grpSpPr>
        <p:sp>
          <p:nvSpPr>
            <p:cNvPr id="3" name="Graphic 12" descr="A brushstroke">
              <a:extLst>
                <a:ext uri="{FF2B5EF4-FFF2-40B4-BE49-F238E27FC236}">
                  <a16:creationId xmlns:a16="http://schemas.microsoft.com/office/drawing/2014/main" id="{3919D204-1295-3561-E513-C46D2E52EEC0}"/>
                </a:ext>
              </a:extLst>
            </p:cNvPr>
            <p:cNvSpPr>
              <a:spLocks/>
            </p:cNvSpPr>
            <p:nvPr/>
          </p:nvSpPr>
          <p:spPr>
            <a:xfrm>
              <a:off x="306794" y="290992"/>
              <a:ext cx="3858101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solidFill>
              <a:srgbClr val="5DA312"/>
            </a:solidFill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C2EF7DE-D624-5637-9C52-A9A0ACB30DE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28284" y="477075"/>
              <a:ext cx="4157218" cy="558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030" dirty="0">
                  <a:solidFill>
                    <a:srgbClr val="FFFFFF"/>
                  </a:solidFill>
                  <a:latin typeface="Aptos Black" panose="020B0004020202020204" pitchFamily="34" charset="0"/>
                </a:rPr>
                <a:t>Walking in the Area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508E747-D064-F678-5F7B-65EAF6C2542F}"/>
              </a:ext>
            </a:extLst>
          </p:cNvPr>
          <p:cNvGrpSpPr/>
          <p:nvPr/>
        </p:nvGrpSpPr>
        <p:grpSpPr>
          <a:xfrm>
            <a:off x="329082" y="6407661"/>
            <a:ext cx="6132678" cy="683715"/>
            <a:chOff x="306794" y="247844"/>
            <a:chExt cx="4417606" cy="1017076"/>
          </a:xfrm>
          <a:solidFill>
            <a:srgbClr val="FFFFFF"/>
          </a:solidFill>
        </p:grpSpPr>
        <p:sp>
          <p:nvSpPr>
            <p:cNvPr id="7" name="Graphic 12" descr="A brushstroke">
              <a:extLst>
                <a:ext uri="{FF2B5EF4-FFF2-40B4-BE49-F238E27FC236}">
                  <a16:creationId xmlns:a16="http://schemas.microsoft.com/office/drawing/2014/main" id="{E6088C14-382E-CBB6-E5FC-1B572C687870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A12275B-583C-AEAE-4525-78853E82BAE9}"/>
                </a:ext>
              </a:extLst>
            </p:cNvPr>
            <p:cNvSpPr txBox="1"/>
            <p:nvPr/>
          </p:nvSpPr>
          <p:spPr>
            <a:xfrm>
              <a:off x="306794" y="376262"/>
              <a:ext cx="4157218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Local Walking Routes: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D2BCEA3-9B49-0F88-86B7-F58E7E89F151}"/>
              </a:ext>
            </a:extLst>
          </p:cNvPr>
          <p:cNvSpPr txBox="1"/>
          <p:nvPr/>
        </p:nvSpPr>
        <p:spPr>
          <a:xfrm>
            <a:off x="406389" y="7357319"/>
            <a:ext cx="6154966" cy="177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Said Nursi Mosque		480m	</a:t>
            </a:r>
            <a:r>
              <a:rPr lang="en-GB" sz="2190" dirty="0">
                <a:solidFill>
                  <a:srgbClr val="6AE82B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	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6-minute walk</a:t>
            </a:r>
          </a:p>
          <a:p>
            <a:endParaRPr lang="en-GB" sz="219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Tesco Extra				960m		12-minute walk</a:t>
            </a:r>
          </a:p>
          <a:p>
            <a:endParaRPr lang="en-GB" sz="219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Florence Green Park	965m	        12-minute walk</a:t>
            </a:r>
          </a:p>
        </p:txBody>
      </p:sp>
      <p:pic>
        <p:nvPicPr>
          <p:cNvPr id="23" name="Graphic 22" descr="Caret Right with solid fill">
            <a:extLst>
              <a:ext uri="{FF2B5EF4-FFF2-40B4-BE49-F238E27FC236}">
                <a16:creationId xmlns:a16="http://schemas.microsoft.com/office/drawing/2014/main" id="{53CAB291-2FA5-53E4-CD98-22F0666F53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99157" y="7293184"/>
            <a:ext cx="563880" cy="563880"/>
          </a:xfrm>
          <a:prstGeom prst="rect">
            <a:avLst/>
          </a:prstGeom>
        </p:spPr>
      </p:pic>
      <p:pic>
        <p:nvPicPr>
          <p:cNvPr id="33" name="Graphic 32" descr="Caret Right with solid fill">
            <a:extLst>
              <a:ext uri="{FF2B5EF4-FFF2-40B4-BE49-F238E27FC236}">
                <a16:creationId xmlns:a16="http://schemas.microsoft.com/office/drawing/2014/main" id="{3DF510B4-C0FE-8E12-93B3-0A2AC77925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99157" y="7968824"/>
            <a:ext cx="563880" cy="563880"/>
          </a:xfrm>
          <a:prstGeom prst="rect">
            <a:avLst/>
          </a:prstGeom>
        </p:spPr>
      </p:pic>
      <p:pic>
        <p:nvPicPr>
          <p:cNvPr id="34" name="Graphic 33" descr="Caret Right with solid fill">
            <a:extLst>
              <a:ext uri="{FF2B5EF4-FFF2-40B4-BE49-F238E27FC236}">
                <a16:creationId xmlns:a16="http://schemas.microsoft.com/office/drawing/2014/main" id="{76ED3005-2C29-A07F-41E3-F89B67F98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99157" y="8632739"/>
            <a:ext cx="563880" cy="563880"/>
          </a:xfrm>
          <a:prstGeom prst="rect">
            <a:avLst/>
          </a:prstGeom>
        </p:spPr>
      </p:pic>
      <p:pic>
        <p:nvPicPr>
          <p:cNvPr id="5" name="Graphic 4" descr="Caret Right with solid fill">
            <a:extLst>
              <a:ext uri="{FF2B5EF4-FFF2-40B4-BE49-F238E27FC236}">
                <a16:creationId xmlns:a16="http://schemas.microsoft.com/office/drawing/2014/main" id="{CD36FEE0-A2D0-A691-BD02-6AF67962F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66620" y="7987448"/>
            <a:ext cx="563880" cy="563880"/>
          </a:xfrm>
          <a:prstGeom prst="rect">
            <a:avLst/>
          </a:prstGeom>
        </p:spPr>
      </p:pic>
      <p:pic>
        <p:nvPicPr>
          <p:cNvPr id="9" name="Graphic 8" descr="Caret Right with solid fill">
            <a:extLst>
              <a:ext uri="{FF2B5EF4-FFF2-40B4-BE49-F238E27FC236}">
                <a16:creationId xmlns:a16="http://schemas.microsoft.com/office/drawing/2014/main" id="{0E5217E9-557A-9FEF-3F39-FE5AE0A221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66620" y="7291326"/>
            <a:ext cx="563880" cy="563880"/>
          </a:xfrm>
          <a:prstGeom prst="rect">
            <a:avLst/>
          </a:prstGeom>
        </p:spPr>
      </p:pic>
      <p:pic>
        <p:nvPicPr>
          <p:cNvPr id="11" name="Graphic 10" descr="Caret Right with solid fill">
            <a:extLst>
              <a:ext uri="{FF2B5EF4-FFF2-40B4-BE49-F238E27FC236}">
                <a16:creationId xmlns:a16="http://schemas.microsoft.com/office/drawing/2014/main" id="{D78817C4-1339-E9A7-41E1-BCC4C68B7F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66620" y="8626080"/>
            <a:ext cx="563880" cy="56388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52ADD1C-8FEE-3AD4-FCFC-5F93A5DC8C5E}"/>
              </a:ext>
            </a:extLst>
          </p:cNvPr>
          <p:cNvSpPr txBox="1"/>
          <p:nvPr/>
        </p:nvSpPr>
        <p:spPr>
          <a:xfrm>
            <a:off x="406389" y="9306815"/>
            <a:ext cx="6154966" cy="211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Leeside Road (NH)		320m	</a:t>
            </a:r>
            <a:r>
              <a:rPr lang="en-GB" sz="2190" dirty="0">
                <a:solidFill>
                  <a:srgbClr val="6AE82B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	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4-minute walk</a:t>
            </a:r>
          </a:p>
          <a:p>
            <a:endParaRPr lang="en-GB" sz="219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Gillham Terrace (D)		480m		6-minute walk</a:t>
            </a:r>
          </a:p>
          <a:p>
            <a:endParaRPr lang="en-GB" sz="219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Meridian Water 			640m	        8-minute walk</a:t>
            </a:r>
          </a:p>
          <a:p>
            <a:endParaRPr lang="en-GB" sz="219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13" name="Graphic 12" descr="Caret Right with solid fill">
            <a:extLst>
              <a:ext uri="{FF2B5EF4-FFF2-40B4-BE49-F238E27FC236}">
                <a16:creationId xmlns:a16="http://schemas.microsoft.com/office/drawing/2014/main" id="{3EF945CF-86ED-74BF-19EF-B52ABFC360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66620" y="9906173"/>
            <a:ext cx="563880" cy="563880"/>
          </a:xfrm>
          <a:prstGeom prst="rect">
            <a:avLst/>
          </a:prstGeom>
        </p:spPr>
      </p:pic>
      <p:pic>
        <p:nvPicPr>
          <p:cNvPr id="14" name="Graphic 13" descr="Caret Right with solid fill">
            <a:extLst>
              <a:ext uri="{FF2B5EF4-FFF2-40B4-BE49-F238E27FC236}">
                <a16:creationId xmlns:a16="http://schemas.microsoft.com/office/drawing/2014/main" id="{E8154DC2-8435-BD2D-0FD8-2D5DCB18FE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66620" y="9217829"/>
            <a:ext cx="563880" cy="563880"/>
          </a:xfrm>
          <a:prstGeom prst="rect">
            <a:avLst/>
          </a:prstGeom>
        </p:spPr>
      </p:pic>
      <p:pic>
        <p:nvPicPr>
          <p:cNvPr id="15" name="Graphic 14" descr="Caret Right with solid fill">
            <a:extLst>
              <a:ext uri="{FF2B5EF4-FFF2-40B4-BE49-F238E27FC236}">
                <a16:creationId xmlns:a16="http://schemas.microsoft.com/office/drawing/2014/main" id="{37CBF49A-5CDB-3D91-048C-C9FF963071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50801" y="10602122"/>
            <a:ext cx="563880" cy="563880"/>
          </a:xfrm>
          <a:prstGeom prst="rect">
            <a:avLst/>
          </a:prstGeom>
        </p:spPr>
      </p:pic>
      <p:pic>
        <p:nvPicPr>
          <p:cNvPr id="16" name="Graphic 15" descr="Caret Right with solid fill">
            <a:extLst>
              <a:ext uri="{FF2B5EF4-FFF2-40B4-BE49-F238E27FC236}">
                <a16:creationId xmlns:a16="http://schemas.microsoft.com/office/drawing/2014/main" id="{799CE6EC-1579-7185-FFBC-3D3DCDE58B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99157" y="9272995"/>
            <a:ext cx="563880" cy="563880"/>
          </a:xfrm>
          <a:prstGeom prst="rect">
            <a:avLst/>
          </a:prstGeom>
        </p:spPr>
      </p:pic>
      <p:pic>
        <p:nvPicPr>
          <p:cNvPr id="18" name="Graphic 17" descr="Caret Right with solid fill">
            <a:extLst>
              <a:ext uri="{FF2B5EF4-FFF2-40B4-BE49-F238E27FC236}">
                <a16:creationId xmlns:a16="http://schemas.microsoft.com/office/drawing/2014/main" id="{14EA7FB0-77C2-79B6-9F43-2170FE0465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99157" y="9953730"/>
            <a:ext cx="563880" cy="563880"/>
          </a:xfrm>
          <a:prstGeom prst="rect">
            <a:avLst/>
          </a:prstGeom>
        </p:spPr>
      </p:pic>
      <p:pic>
        <p:nvPicPr>
          <p:cNvPr id="19" name="Graphic 18" descr="Caret Right with solid fill">
            <a:extLst>
              <a:ext uri="{FF2B5EF4-FFF2-40B4-BE49-F238E27FC236}">
                <a16:creationId xmlns:a16="http://schemas.microsoft.com/office/drawing/2014/main" id="{B6108E99-E0F9-586D-446F-FA568E2F14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99326" y="10598778"/>
            <a:ext cx="563880" cy="56388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80F2438-1688-0750-F1D6-E2C4F21EC9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29081" y="1179829"/>
            <a:ext cx="6132679" cy="5103367"/>
          </a:xfrm>
          <a:prstGeom prst="rect">
            <a:avLst/>
          </a:prstGeom>
        </p:spPr>
      </p:pic>
      <p:pic>
        <p:nvPicPr>
          <p:cNvPr id="20" name="Graphic 19" descr="Walk with solid fill">
            <a:extLst>
              <a:ext uri="{FF2B5EF4-FFF2-40B4-BE49-F238E27FC236}">
                <a16:creationId xmlns:a16="http://schemas.microsoft.com/office/drawing/2014/main" id="{DB7F85B3-AB01-DC98-312B-1AF04A1754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0480" y="113220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252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314D7-CFA8-3A73-A083-93A024F77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5DDDF090-D607-C963-888F-DDA0A8CF48B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734908" y="0"/>
            <a:ext cx="123092" cy="6096000"/>
            <a:chOff x="4419600" y="0"/>
            <a:chExt cx="2438400" cy="6096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E96E131-4AC0-D7C7-46A6-84569506E3D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BA01DFF-4B0F-D8D8-11C7-4C7E7BB0BD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940DAEB-F664-92BB-CD14-53A8D182E20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8FE3FEC-0EDB-8549-4D43-911D4FED83F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4C3A8C0-DB81-EE13-5A9A-7DD2F92311C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 rot="10800000">
            <a:off x="0" y="6096000"/>
            <a:ext cx="123092" cy="6096000"/>
            <a:chOff x="4419600" y="0"/>
            <a:chExt cx="2438400" cy="609600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EC24326-DED1-61CA-2791-B74CF612007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FA0B4AF-4EA1-1F21-5F95-6288F4F4312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688A4D3-25F5-F70E-6F90-B65DCC4C331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6532771-6CB9-609F-A612-CAE58305432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3368545-1FD8-5727-6372-F7836128C250}"/>
              </a:ext>
            </a:extLst>
          </p:cNvPr>
          <p:cNvGrpSpPr>
            <a:grpSpLocks/>
          </p:cNvGrpSpPr>
          <p:nvPr/>
        </p:nvGrpSpPr>
        <p:grpSpPr>
          <a:xfrm>
            <a:off x="306794" y="203438"/>
            <a:ext cx="5318502" cy="1176575"/>
            <a:chOff x="306794" y="290992"/>
            <a:chExt cx="4178708" cy="1443453"/>
          </a:xfrm>
        </p:grpSpPr>
        <p:sp>
          <p:nvSpPr>
            <p:cNvPr id="3" name="Graphic 12" descr="A brushstroke">
              <a:extLst>
                <a:ext uri="{FF2B5EF4-FFF2-40B4-BE49-F238E27FC236}">
                  <a16:creationId xmlns:a16="http://schemas.microsoft.com/office/drawing/2014/main" id="{87FF5944-5879-B128-0B53-007FFB2603A8}"/>
                </a:ext>
              </a:extLst>
            </p:cNvPr>
            <p:cNvSpPr>
              <a:spLocks/>
            </p:cNvSpPr>
            <p:nvPr/>
          </p:nvSpPr>
          <p:spPr>
            <a:xfrm>
              <a:off x="306794" y="290992"/>
              <a:ext cx="3858101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solidFill>
              <a:srgbClr val="5DA312"/>
            </a:solidFill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6607B00-D220-CEEF-27CF-8F999A8A2CA9}"/>
                </a:ext>
              </a:extLst>
            </p:cNvPr>
            <p:cNvSpPr txBox="1">
              <a:spLocks/>
            </p:cNvSpPr>
            <p:nvPr/>
          </p:nvSpPr>
          <p:spPr>
            <a:xfrm>
              <a:off x="328284" y="477075"/>
              <a:ext cx="4157218" cy="1257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030" dirty="0">
                  <a:solidFill>
                    <a:srgbClr val="FFFFFF"/>
                  </a:solidFill>
                  <a:latin typeface="Aptos Black" panose="020B0004020202020204" pitchFamily="34" charset="0"/>
                </a:rPr>
                <a:t>Walk the Last Kilometre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3D7997E-BEBF-BFB4-4618-A1C980D49299}"/>
              </a:ext>
            </a:extLst>
          </p:cNvPr>
          <p:cNvGrpSpPr/>
          <p:nvPr/>
        </p:nvGrpSpPr>
        <p:grpSpPr>
          <a:xfrm>
            <a:off x="293585" y="6879401"/>
            <a:ext cx="6132678" cy="683715"/>
            <a:chOff x="306794" y="247844"/>
            <a:chExt cx="4417606" cy="1017076"/>
          </a:xfrm>
          <a:solidFill>
            <a:srgbClr val="FFFFFF"/>
          </a:solidFill>
        </p:grpSpPr>
        <p:sp>
          <p:nvSpPr>
            <p:cNvPr id="7" name="Graphic 12" descr="A brushstroke">
              <a:extLst>
                <a:ext uri="{FF2B5EF4-FFF2-40B4-BE49-F238E27FC236}">
                  <a16:creationId xmlns:a16="http://schemas.microsoft.com/office/drawing/2014/main" id="{21D68141-F2C2-48E6-D78B-4D24F01662ED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ED6C986-D944-BEA0-778F-A06A201BE488}"/>
                </a:ext>
              </a:extLst>
            </p:cNvPr>
            <p:cNvSpPr txBox="1"/>
            <p:nvPr/>
          </p:nvSpPr>
          <p:spPr>
            <a:xfrm>
              <a:off x="306794" y="376262"/>
              <a:ext cx="4157218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Local Walking Routes: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5A6B5CF9-0E94-5EF4-42BA-CCB09C44C4C7}"/>
              </a:ext>
            </a:extLst>
          </p:cNvPr>
          <p:cNvSpPr txBox="1"/>
          <p:nvPr/>
        </p:nvSpPr>
        <p:spPr>
          <a:xfrm>
            <a:off x="370892" y="7649443"/>
            <a:ext cx="6154966" cy="177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 great way to get more walking into your day is to walk for the last leg of your journey, either by getting off a station early or walking from the nearest main transport hub instead of using public transport.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869C4BD-CBEC-47E1-CB63-52A0809A7645}"/>
              </a:ext>
            </a:extLst>
          </p:cNvPr>
          <p:cNvSpPr txBox="1"/>
          <p:nvPr/>
        </p:nvSpPr>
        <p:spPr>
          <a:xfrm>
            <a:off x="944880" y="10883769"/>
            <a:ext cx="57008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Not only is walking free, but it is also the most environmentally friendly mode of transport and a convenient way to take exercise as part of your day.</a:t>
            </a:r>
          </a:p>
        </p:txBody>
      </p:sp>
      <p:pic>
        <p:nvPicPr>
          <p:cNvPr id="36" name="Graphic 35" descr="Walk with solid fill">
            <a:extLst>
              <a:ext uri="{FF2B5EF4-FFF2-40B4-BE49-F238E27FC236}">
                <a16:creationId xmlns:a16="http://schemas.microsoft.com/office/drawing/2014/main" id="{9B2BE8A2-AFC7-9446-32DA-6DE3B10D26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480" y="11322050"/>
            <a:ext cx="914400" cy="914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E521973-AAFE-E491-72EF-6031B9A301F2}"/>
              </a:ext>
            </a:extLst>
          </p:cNvPr>
          <p:cNvSpPr txBox="1"/>
          <p:nvPr/>
        </p:nvSpPr>
        <p:spPr>
          <a:xfrm>
            <a:off x="370892" y="9425833"/>
            <a:ext cx="6154966" cy="1103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The map above shows the stations within walking distance of the warehouse and potential walking routes.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F63D01D-2924-745C-F989-F60485665F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453" r="2453"/>
          <a:stretch/>
        </p:blipFill>
        <p:spPr>
          <a:xfrm>
            <a:off x="405188" y="1222006"/>
            <a:ext cx="6112792" cy="542191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24019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5EAFD-078F-5295-4E8E-266EB36C6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22A52887-3E67-0A70-6E06-513E066595E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734908" y="0"/>
            <a:ext cx="123092" cy="6096000"/>
            <a:chOff x="4419600" y="0"/>
            <a:chExt cx="2438400" cy="6096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8A879D6-55DD-4DCE-170C-26DE7A5676D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3280062-E931-EE2C-7AA4-2057F7E8426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C41F31D-E5AF-382C-E1EC-E4D1AF0D37E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52D8092-6A77-1EE0-769D-8168E70926C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8AE47B2-074F-FFE9-D07B-7B5517097A9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 rot="10800000">
            <a:off x="0" y="6096000"/>
            <a:ext cx="123092" cy="6096000"/>
            <a:chOff x="4419600" y="0"/>
            <a:chExt cx="2438400" cy="609600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6AEBFDC-ED50-6C49-1C35-7EA1B0FBC8C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15D7554-43DD-60B4-DC11-1854E620B0D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05A8506-55D0-F63E-7A77-5204E445EF1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10F1EEE-A552-9698-81EF-42D1779A932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DF7CA5A-B7FD-3D69-5DB9-0968371355B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06794" y="168268"/>
            <a:ext cx="3790423" cy="829030"/>
            <a:chOff x="306794" y="247844"/>
            <a:chExt cx="4417606" cy="1017076"/>
          </a:xfrm>
        </p:grpSpPr>
        <p:sp>
          <p:nvSpPr>
            <p:cNvPr id="3" name="Graphic 12" descr="A brushstroke">
              <a:extLst>
                <a:ext uri="{FF2B5EF4-FFF2-40B4-BE49-F238E27FC236}">
                  <a16:creationId xmlns:a16="http://schemas.microsoft.com/office/drawing/2014/main" id="{385BCB04-BE86-A7C8-BCD7-5D70D989D98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solidFill>
              <a:srgbClr val="5DA312"/>
            </a:solidFill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2F32B20-E4AA-D6F5-7228-EC2E142582D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28284" y="477075"/>
              <a:ext cx="4157218" cy="685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030" dirty="0">
                  <a:solidFill>
                    <a:srgbClr val="FFFFFF"/>
                  </a:solidFill>
                  <a:latin typeface="Aptos Black" panose="020B0004020202020204" pitchFamily="34" charset="0"/>
                </a:rPr>
                <a:t>Cycling in the Area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8200D09-9E05-7409-0407-7ABE7E2CD48A}"/>
              </a:ext>
            </a:extLst>
          </p:cNvPr>
          <p:cNvGrpSpPr/>
          <p:nvPr/>
        </p:nvGrpSpPr>
        <p:grpSpPr>
          <a:xfrm>
            <a:off x="325233" y="7466663"/>
            <a:ext cx="6132678" cy="683715"/>
            <a:chOff x="306794" y="247844"/>
            <a:chExt cx="4417606" cy="1017076"/>
          </a:xfrm>
          <a:solidFill>
            <a:srgbClr val="FFFFFF"/>
          </a:solidFill>
        </p:grpSpPr>
        <p:sp>
          <p:nvSpPr>
            <p:cNvPr id="7" name="Graphic 12" descr="A brushstroke">
              <a:extLst>
                <a:ext uri="{FF2B5EF4-FFF2-40B4-BE49-F238E27FC236}">
                  <a16:creationId xmlns:a16="http://schemas.microsoft.com/office/drawing/2014/main" id="{9F803E0D-3A05-6AE0-28FD-95BA12A05FA8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DC7D899-AD03-883B-7F27-9355163B9A01}"/>
                </a:ext>
              </a:extLst>
            </p:cNvPr>
            <p:cNvSpPr txBox="1"/>
            <p:nvPr/>
          </p:nvSpPr>
          <p:spPr>
            <a:xfrm>
              <a:off x="306794" y="376262"/>
              <a:ext cx="4157218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Local Cycling Routes: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38AF5625-8B80-D4F1-7EF0-276093D0AD35}"/>
              </a:ext>
            </a:extLst>
          </p:cNvPr>
          <p:cNvSpPr txBox="1"/>
          <p:nvPr/>
        </p:nvSpPr>
        <p:spPr>
          <a:xfrm>
            <a:off x="325233" y="8236705"/>
            <a:ext cx="6154966" cy="1440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The 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  <a:hlinkClick r:id="rId2"/>
              </a:rPr>
              <a:t>TfL Cycle Map 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can be used to find quiet and quick cycling routes between destinations; your local route is routes are 1 ( Freezy Water – The City) and 21 ( Bush Hill – Meridian Water).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EE77312-1E36-3B9E-8344-7114703AA109}"/>
              </a:ext>
            </a:extLst>
          </p:cNvPr>
          <p:cNvSpPr txBox="1"/>
          <p:nvPr/>
        </p:nvSpPr>
        <p:spPr>
          <a:xfrm>
            <a:off x="1067973" y="10858401"/>
            <a:ext cx="54537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Remember: </a:t>
            </a:r>
          </a:p>
          <a:p>
            <a:pPr algn="ctr"/>
            <a:r>
              <a:rPr lang="en-GB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Lock your bike (frame and wheels) to a solid, fixed object and always lock the cycle store behind you.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28CFC7-A915-215C-A060-F13533E0BF3A}"/>
              </a:ext>
            </a:extLst>
          </p:cNvPr>
          <p:cNvSpPr txBox="1"/>
          <p:nvPr/>
        </p:nvSpPr>
        <p:spPr>
          <a:xfrm>
            <a:off x="314089" y="9665235"/>
            <a:ext cx="6154966" cy="1103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The 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  <a:hlinkClick r:id="rId3"/>
              </a:rPr>
              <a:t>TfL Go App 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facilitates cycle route planning in London; users can choose between easy, moderate or fast journeys to match their needs.</a:t>
            </a:r>
          </a:p>
        </p:txBody>
      </p:sp>
      <p:pic>
        <p:nvPicPr>
          <p:cNvPr id="13" name="Graphic 12" descr="Cycling with solid fill">
            <a:extLst>
              <a:ext uri="{FF2B5EF4-FFF2-40B4-BE49-F238E27FC236}">
                <a16:creationId xmlns:a16="http://schemas.microsoft.com/office/drawing/2014/main" id="{CE6E6C93-F53F-CBA0-F78A-C95B71CC7E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8333" y="11320764"/>
            <a:ext cx="914400" cy="914400"/>
          </a:xfrm>
          <a:prstGeom prst="rect">
            <a:avLst/>
          </a:prstGeom>
        </p:spPr>
      </p:pic>
      <p:pic>
        <p:nvPicPr>
          <p:cNvPr id="14" name="Picture 13">
            <a:hlinkClick r:id="rId6"/>
            <a:extLst>
              <a:ext uri="{FF2B5EF4-FFF2-40B4-BE49-F238E27FC236}">
                <a16:creationId xmlns:a16="http://schemas.microsoft.com/office/drawing/2014/main" id="{6797B810-0CEE-8CED-17E4-2E98FD34BA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219722" y="1226483"/>
            <a:ext cx="6418555" cy="3359000"/>
          </a:xfrm>
          <a:prstGeom prst="rect">
            <a:avLst/>
          </a:prstGeom>
        </p:spPr>
      </p:pic>
      <p:sp>
        <p:nvSpPr>
          <p:cNvPr id="20" name="Speech Bubble: Rectangle 19">
            <a:extLst>
              <a:ext uri="{FF2B5EF4-FFF2-40B4-BE49-F238E27FC236}">
                <a16:creationId xmlns:a16="http://schemas.microsoft.com/office/drawing/2014/main" id="{AA911C9F-CC86-F92B-F2E8-64A9AE2FDF58}"/>
              </a:ext>
            </a:extLst>
          </p:cNvPr>
          <p:cNvSpPr/>
          <p:nvPr/>
        </p:nvSpPr>
        <p:spPr>
          <a:xfrm>
            <a:off x="3892236" y="5677784"/>
            <a:ext cx="2699795" cy="683715"/>
          </a:xfrm>
          <a:prstGeom prst="wedgeRectCallout">
            <a:avLst>
              <a:gd name="adj1" fmla="val 33615"/>
              <a:gd name="adj2" fmla="val 69272"/>
            </a:avLst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5DA31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Turnpike Lane:</a:t>
            </a:r>
          </a:p>
          <a:p>
            <a:pPr algn="ctr"/>
            <a:r>
              <a:rPr lang="en-GB" dirty="0">
                <a:solidFill>
                  <a:srgbClr val="5DA31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12-minute cycle away</a:t>
            </a:r>
          </a:p>
        </p:txBody>
      </p:sp>
      <p:sp>
        <p:nvSpPr>
          <p:cNvPr id="21" name="Speech Bubble: Rectangle 20">
            <a:extLst>
              <a:ext uri="{FF2B5EF4-FFF2-40B4-BE49-F238E27FC236}">
                <a16:creationId xmlns:a16="http://schemas.microsoft.com/office/drawing/2014/main" id="{2FB2601F-B3B3-9129-4A9A-DFCE6BABBCA0}"/>
              </a:ext>
            </a:extLst>
          </p:cNvPr>
          <p:cNvSpPr/>
          <p:nvPr/>
        </p:nvSpPr>
        <p:spPr>
          <a:xfrm>
            <a:off x="362336" y="5189094"/>
            <a:ext cx="2699795" cy="683715"/>
          </a:xfrm>
          <a:prstGeom prst="wedgeRectCallout">
            <a:avLst>
              <a:gd name="adj1" fmla="val -32409"/>
              <a:gd name="adj2" fmla="val 72658"/>
            </a:avLst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5DA31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Palmers Green:</a:t>
            </a:r>
          </a:p>
          <a:p>
            <a:pPr algn="ctr"/>
            <a:r>
              <a:rPr lang="en-GB" dirty="0">
                <a:solidFill>
                  <a:srgbClr val="5DA31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14-minute cycle away</a:t>
            </a:r>
          </a:p>
        </p:txBody>
      </p:sp>
      <p:sp>
        <p:nvSpPr>
          <p:cNvPr id="22" name="Speech Bubble: Rectangle 21">
            <a:extLst>
              <a:ext uri="{FF2B5EF4-FFF2-40B4-BE49-F238E27FC236}">
                <a16:creationId xmlns:a16="http://schemas.microsoft.com/office/drawing/2014/main" id="{1167C0C8-A413-1862-B914-99C13F605FE6}"/>
              </a:ext>
            </a:extLst>
          </p:cNvPr>
          <p:cNvSpPr/>
          <p:nvPr/>
        </p:nvSpPr>
        <p:spPr>
          <a:xfrm>
            <a:off x="424984" y="6354622"/>
            <a:ext cx="2699795" cy="683715"/>
          </a:xfrm>
          <a:prstGeom prst="wedgeRectCallout">
            <a:avLst>
              <a:gd name="adj1" fmla="val -32409"/>
              <a:gd name="adj2" fmla="val 72658"/>
            </a:avLst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5DA31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Seven Sisters:</a:t>
            </a:r>
          </a:p>
          <a:p>
            <a:pPr algn="ctr"/>
            <a:r>
              <a:rPr lang="en-GB" dirty="0">
                <a:solidFill>
                  <a:srgbClr val="5DA31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11-minute cycle away</a:t>
            </a:r>
            <a:endParaRPr lang="en-GB" sz="1600" dirty="0">
              <a:solidFill>
                <a:srgbClr val="5DA312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624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B95E4-2201-3497-5565-D7055B543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A750CFB7-BFBB-C259-97A4-1C025DEB0E9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734908" y="0"/>
            <a:ext cx="123092" cy="6096000"/>
            <a:chOff x="4419600" y="0"/>
            <a:chExt cx="2438400" cy="6096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2F472C2-3578-9062-AB8D-9920762EEE6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77BA559-DB6E-295E-4887-C7A5663E9B1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93A8EC7-A48B-8E65-483C-D7322795BBB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F2F3ACB-68BB-67ED-9D13-C124819437E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3185E8C-94C0-7226-B2E5-3234FBB35D2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 rot="10800000">
            <a:off x="0" y="6096000"/>
            <a:ext cx="123092" cy="6096000"/>
            <a:chOff x="4419600" y="0"/>
            <a:chExt cx="2438400" cy="609600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3209DB5-FC3D-3D49-8B24-29F35FC0159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E0E1734-EE04-C903-F713-CDFB65849F6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2D7DB7D-6CF6-D58C-6792-6A9DAD2610A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8C394E9-D461-A043-AD1C-17BC77AD0EA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FB13E99-85AC-4DD2-895B-058A103E2EDA}"/>
              </a:ext>
            </a:extLst>
          </p:cNvPr>
          <p:cNvGrpSpPr>
            <a:grpSpLocks/>
          </p:cNvGrpSpPr>
          <p:nvPr/>
        </p:nvGrpSpPr>
        <p:grpSpPr>
          <a:xfrm>
            <a:off x="306794" y="168268"/>
            <a:ext cx="3491483" cy="829030"/>
            <a:chOff x="306794" y="247844"/>
            <a:chExt cx="4417606" cy="1017076"/>
          </a:xfrm>
        </p:grpSpPr>
        <p:sp>
          <p:nvSpPr>
            <p:cNvPr id="3" name="Graphic 12" descr="A brushstroke">
              <a:extLst>
                <a:ext uri="{FF2B5EF4-FFF2-40B4-BE49-F238E27FC236}">
                  <a16:creationId xmlns:a16="http://schemas.microsoft.com/office/drawing/2014/main" id="{E4FCE16E-68A4-4689-F404-EB5EE53CF1E6}"/>
                </a:ext>
              </a:extLst>
            </p:cNvPr>
            <p:cNvSpPr>
              <a:spLocks/>
            </p:cNvSpPr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solidFill>
              <a:srgbClr val="5DA312"/>
            </a:solidFill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238D779-2927-C761-FA67-74D102F0A21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28284" y="477075"/>
              <a:ext cx="4157218" cy="685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030" dirty="0">
                  <a:solidFill>
                    <a:srgbClr val="FFFFFF"/>
                  </a:solidFill>
                  <a:latin typeface="Aptos Black" panose="020B0004020202020204" pitchFamily="34" charset="0"/>
                </a:rPr>
                <a:t>Local Bus Routes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BBE6462-26B7-DCCA-B2EF-E793E7F34AA9}"/>
              </a:ext>
            </a:extLst>
          </p:cNvPr>
          <p:cNvGrpSpPr/>
          <p:nvPr/>
        </p:nvGrpSpPr>
        <p:grpSpPr>
          <a:xfrm>
            <a:off x="306794" y="5940404"/>
            <a:ext cx="6132678" cy="683715"/>
            <a:chOff x="306794" y="247844"/>
            <a:chExt cx="4417606" cy="1017076"/>
          </a:xfrm>
          <a:solidFill>
            <a:srgbClr val="FFFFFF"/>
          </a:solidFill>
        </p:grpSpPr>
        <p:sp>
          <p:nvSpPr>
            <p:cNvPr id="7" name="Graphic 12" descr="A brushstroke">
              <a:extLst>
                <a:ext uri="{FF2B5EF4-FFF2-40B4-BE49-F238E27FC236}">
                  <a16:creationId xmlns:a16="http://schemas.microsoft.com/office/drawing/2014/main" id="{CA219640-BB44-CD13-80D4-46CA1E4625BF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B54AFEE-DC99-D64B-B12E-BA08E0C7828B}"/>
                </a:ext>
              </a:extLst>
            </p:cNvPr>
            <p:cNvSpPr txBox="1"/>
            <p:nvPr/>
          </p:nvSpPr>
          <p:spPr>
            <a:xfrm>
              <a:off x="306794" y="376262"/>
              <a:ext cx="4157218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Making Journeys by Bus:</a:t>
              </a:r>
            </a:p>
          </p:txBody>
        </p:sp>
      </p:grpSp>
      <p:pic>
        <p:nvPicPr>
          <p:cNvPr id="22" name="Graphic 21" descr="Bus with solid fill">
            <a:extLst>
              <a:ext uri="{FF2B5EF4-FFF2-40B4-BE49-F238E27FC236}">
                <a16:creationId xmlns:a16="http://schemas.microsoft.com/office/drawing/2014/main" id="{A477F471-1F70-6050-E4B9-EE8027260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8950" y="11508733"/>
            <a:ext cx="896698" cy="896698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F9807F2A-454F-914F-5B92-3AC222AFD819}"/>
              </a:ext>
            </a:extLst>
          </p:cNvPr>
          <p:cNvGrpSpPr/>
          <p:nvPr/>
        </p:nvGrpSpPr>
        <p:grpSpPr>
          <a:xfrm>
            <a:off x="362660" y="6646445"/>
            <a:ext cx="5885739" cy="683715"/>
            <a:chOff x="306793" y="247844"/>
            <a:chExt cx="6052898" cy="1017076"/>
          </a:xfrm>
          <a:solidFill>
            <a:srgbClr val="8EA7B3"/>
          </a:solidFill>
        </p:grpSpPr>
        <p:sp>
          <p:nvSpPr>
            <p:cNvPr id="34" name="Graphic 12" descr="A brushstroke">
              <a:extLst>
                <a:ext uri="{FF2B5EF4-FFF2-40B4-BE49-F238E27FC236}">
                  <a16:creationId xmlns:a16="http://schemas.microsoft.com/office/drawing/2014/main" id="{F25D3CA0-4E8B-5272-453E-C39E49F06422}"/>
                </a:ext>
              </a:extLst>
            </p:cNvPr>
            <p:cNvSpPr/>
            <p:nvPr/>
          </p:nvSpPr>
          <p:spPr>
            <a:xfrm>
              <a:off x="306795" y="247844"/>
              <a:ext cx="605289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BD2452C-5A65-6B85-5CF9-F74BEBC45128}"/>
                </a:ext>
              </a:extLst>
            </p:cNvPr>
            <p:cNvSpPr txBox="1"/>
            <p:nvPr/>
          </p:nvSpPr>
          <p:spPr>
            <a:xfrm>
              <a:off x="306793" y="376263"/>
              <a:ext cx="5517411" cy="78519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latin typeface="Aptos Black" panose="020B0004020202020204" pitchFamily="34" charset="0"/>
                </a:rPr>
                <a:t>Leeside Road Stop ‘NH’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C877226-889C-ED4C-E032-5AD2876BD49C}"/>
              </a:ext>
            </a:extLst>
          </p:cNvPr>
          <p:cNvGrpSpPr/>
          <p:nvPr/>
        </p:nvGrpSpPr>
        <p:grpSpPr>
          <a:xfrm>
            <a:off x="323778" y="8255353"/>
            <a:ext cx="5924621" cy="683715"/>
            <a:chOff x="306794" y="247844"/>
            <a:chExt cx="4417606" cy="1017076"/>
          </a:xfrm>
          <a:solidFill>
            <a:srgbClr val="8EA7B3"/>
          </a:solidFill>
        </p:grpSpPr>
        <p:sp>
          <p:nvSpPr>
            <p:cNvPr id="38" name="Graphic 12" descr="A brushstroke">
              <a:extLst>
                <a:ext uri="{FF2B5EF4-FFF2-40B4-BE49-F238E27FC236}">
                  <a16:creationId xmlns:a16="http://schemas.microsoft.com/office/drawing/2014/main" id="{41D2825C-9FEA-F364-FBEB-719B24705071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99FC07C-5E4C-1827-43A4-95F354296790}"/>
                </a:ext>
              </a:extLst>
            </p:cNvPr>
            <p:cNvSpPr txBox="1"/>
            <p:nvPr/>
          </p:nvSpPr>
          <p:spPr>
            <a:xfrm>
              <a:off x="306794" y="376262"/>
              <a:ext cx="4157217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latin typeface="Aptos Black" panose="020B0004020202020204" pitchFamily="34" charset="0"/>
                </a:rPr>
                <a:t>Northumberland Park Stop ‘NA’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2F42930-F213-A2E6-FF3E-210043B07379}"/>
              </a:ext>
            </a:extLst>
          </p:cNvPr>
          <p:cNvGrpSpPr/>
          <p:nvPr/>
        </p:nvGrpSpPr>
        <p:grpSpPr>
          <a:xfrm>
            <a:off x="323778" y="7184238"/>
            <a:ext cx="2348302" cy="429880"/>
            <a:chOff x="306794" y="247844"/>
            <a:chExt cx="4417606" cy="1022492"/>
          </a:xfrm>
          <a:solidFill>
            <a:srgbClr val="FFFFFF"/>
          </a:solidFill>
        </p:grpSpPr>
        <p:sp>
          <p:nvSpPr>
            <p:cNvPr id="41" name="Graphic 12" descr="A brushstroke">
              <a:extLst>
                <a:ext uri="{FF2B5EF4-FFF2-40B4-BE49-F238E27FC236}">
                  <a16:creationId xmlns:a16="http://schemas.microsoft.com/office/drawing/2014/main" id="{70E167A6-FA51-6143-7F08-5C92C4B1EF11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2CB9A19-31ED-A2B0-296C-95C556AFBCB0}"/>
                </a:ext>
              </a:extLst>
            </p:cNvPr>
            <p:cNvSpPr txBox="1"/>
            <p:nvPr/>
          </p:nvSpPr>
          <p:spPr>
            <a:xfrm>
              <a:off x="306794" y="391861"/>
              <a:ext cx="4157217" cy="878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Every 12 minutes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6AB8040-6BBF-4CDA-BA45-0E9FCCE01A61}"/>
              </a:ext>
            </a:extLst>
          </p:cNvPr>
          <p:cNvGrpSpPr/>
          <p:nvPr/>
        </p:nvGrpSpPr>
        <p:grpSpPr>
          <a:xfrm>
            <a:off x="323778" y="8823350"/>
            <a:ext cx="2348302" cy="429880"/>
            <a:chOff x="306794" y="247844"/>
            <a:chExt cx="4417606" cy="1022492"/>
          </a:xfrm>
          <a:solidFill>
            <a:srgbClr val="FFFFFF"/>
          </a:solidFill>
        </p:grpSpPr>
        <p:sp>
          <p:nvSpPr>
            <p:cNvPr id="44" name="Graphic 12" descr="A brushstroke">
              <a:extLst>
                <a:ext uri="{FF2B5EF4-FFF2-40B4-BE49-F238E27FC236}">
                  <a16:creationId xmlns:a16="http://schemas.microsoft.com/office/drawing/2014/main" id="{251B36ED-F5BC-BFFE-A74E-632AF362F622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39CD03F-C549-BD29-D973-D511DAFEB51A}"/>
                </a:ext>
              </a:extLst>
            </p:cNvPr>
            <p:cNvSpPr txBox="1"/>
            <p:nvPr/>
          </p:nvSpPr>
          <p:spPr>
            <a:xfrm>
              <a:off x="306794" y="391861"/>
              <a:ext cx="4157217" cy="878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Every  10 minutes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E92D5FB-0398-153F-B2B4-D4E42F76BA4A}"/>
              </a:ext>
            </a:extLst>
          </p:cNvPr>
          <p:cNvGrpSpPr/>
          <p:nvPr/>
        </p:nvGrpSpPr>
        <p:grpSpPr>
          <a:xfrm>
            <a:off x="306794" y="7418316"/>
            <a:ext cx="6132678" cy="563880"/>
            <a:chOff x="774948" y="9303499"/>
            <a:chExt cx="5973738" cy="563880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C5A6F0A-1E86-8FF6-1A1E-C5100580E972}"/>
                </a:ext>
              </a:extLst>
            </p:cNvPr>
            <p:cNvSpPr txBox="1"/>
            <p:nvPr/>
          </p:nvSpPr>
          <p:spPr>
            <a:xfrm>
              <a:off x="774948" y="9430240"/>
              <a:ext cx="2513686" cy="4293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190" dirty="0">
                  <a:latin typeface="Aptos Black" panose="020B0004020202020204" pitchFamily="34" charset="0"/>
                </a:rPr>
                <a:t>Upper Edmonton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2F73DF9-391F-1614-10D2-ADBCC59308AE}"/>
                </a:ext>
              </a:extLst>
            </p:cNvPr>
            <p:cNvSpPr txBox="1"/>
            <p:nvPr/>
          </p:nvSpPr>
          <p:spPr>
            <a:xfrm>
              <a:off x="3774788" y="9409095"/>
              <a:ext cx="2973898" cy="4293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190" dirty="0">
                  <a:latin typeface="Aptos Black" panose="020B0004020202020204" pitchFamily="34" charset="0"/>
                </a:rPr>
                <a:t>Waterloo Station</a:t>
              </a:r>
            </a:p>
          </p:txBody>
        </p:sp>
        <p:pic>
          <p:nvPicPr>
            <p:cNvPr id="48" name="Graphic 47" descr="Caret Right with solid fill">
              <a:extLst>
                <a:ext uri="{FF2B5EF4-FFF2-40B4-BE49-F238E27FC236}">
                  <a16:creationId xmlns:a16="http://schemas.microsoft.com/office/drawing/2014/main" id="{B1B6FE92-D19E-523D-1F4B-3F2E44B6B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40400" y="9303499"/>
              <a:ext cx="563880" cy="563880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3639C8A-8B62-7991-79E0-480C962608AC}"/>
              </a:ext>
            </a:extLst>
          </p:cNvPr>
          <p:cNvGrpSpPr/>
          <p:nvPr/>
        </p:nvGrpSpPr>
        <p:grpSpPr>
          <a:xfrm>
            <a:off x="323778" y="9163008"/>
            <a:ext cx="6821938" cy="783958"/>
            <a:chOff x="626834" y="11168566"/>
            <a:chExt cx="6557764" cy="78395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6B4EB38-4127-A74A-AF26-34AE5A3C0479}"/>
                </a:ext>
              </a:extLst>
            </p:cNvPr>
            <p:cNvSpPr txBox="1"/>
            <p:nvPr/>
          </p:nvSpPr>
          <p:spPr>
            <a:xfrm>
              <a:off x="626834" y="11186160"/>
              <a:ext cx="2405926" cy="766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190" dirty="0">
                  <a:latin typeface="Aptos Black" panose="020B0004020202020204" pitchFamily="34" charset="0"/>
                </a:rPr>
                <a:t>Northumberland Park 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14A1605-571C-6573-E886-D85BCC99350F}"/>
                </a:ext>
              </a:extLst>
            </p:cNvPr>
            <p:cNvSpPr txBox="1"/>
            <p:nvPr/>
          </p:nvSpPr>
          <p:spPr>
            <a:xfrm>
              <a:off x="3574738" y="11201207"/>
              <a:ext cx="3609860" cy="4293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190" dirty="0">
                  <a:latin typeface="Aptos Black" panose="020B0004020202020204" pitchFamily="34" charset="0"/>
                </a:rPr>
                <a:t>King’s Cross Station</a:t>
              </a:r>
            </a:p>
          </p:txBody>
        </p:sp>
        <p:pic>
          <p:nvPicPr>
            <p:cNvPr id="52" name="Graphic 51" descr="Caret Right with solid fill">
              <a:extLst>
                <a:ext uri="{FF2B5EF4-FFF2-40B4-BE49-F238E27FC236}">
                  <a16:creationId xmlns:a16="http://schemas.microsoft.com/office/drawing/2014/main" id="{CEE7A4D1-A42A-DDD5-093E-8A08904E8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010553" y="11168566"/>
              <a:ext cx="563880" cy="563880"/>
            </a:xfrm>
            <a:prstGeom prst="rect">
              <a:avLst/>
            </a:prstGeom>
          </p:spPr>
        </p:pic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E21DCE25-2521-8338-867B-944298D61A83}"/>
              </a:ext>
            </a:extLst>
          </p:cNvPr>
          <p:cNvSpPr txBox="1"/>
          <p:nvPr/>
        </p:nvSpPr>
        <p:spPr>
          <a:xfrm>
            <a:off x="2748458" y="7819740"/>
            <a:ext cx="59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Aptos Black" panose="020B0004020202020204" pitchFamily="34" charset="0"/>
              </a:rPr>
              <a:t>341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65CCE5A-752D-ABBF-5E12-5F13A9B0263D}"/>
              </a:ext>
            </a:extLst>
          </p:cNvPr>
          <p:cNvSpPr txBox="1"/>
          <p:nvPr/>
        </p:nvSpPr>
        <p:spPr>
          <a:xfrm>
            <a:off x="2730588" y="9549413"/>
            <a:ext cx="59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Aptos Black" panose="020B0004020202020204" pitchFamily="34" charset="0"/>
              </a:rPr>
              <a:t>476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243AF71-B946-2676-60EA-81690458A069}"/>
              </a:ext>
            </a:extLst>
          </p:cNvPr>
          <p:cNvSpPr txBox="1"/>
          <p:nvPr/>
        </p:nvSpPr>
        <p:spPr>
          <a:xfrm>
            <a:off x="-883813" y="5488849"/>
            <a:ext cx="57008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For more information, </a:t>
            </a:r>
            <a:r>
              <a:rPr lang="en-GB" sz="2000" dirty="0">
                <a:latin typeface="Source Sans Pro" panose="020B0503030403020204" pitchFamily="34" charset="0"/>
                <a:ea typeface="Source Sans Pro" panose="020B0503030403020204" pitchFamily="34" charset="0"/>
                <a:hlinkClick r:id="rId7"/>
              </a:rPr>
              <a:t>click here</a:t>
            </a:r>
            <a:r>
              <a:rPr lang="en-GB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5C2C5B-E8C0-91BF-EF18-0361C2FC5AB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7622" t="2160" r="1795" b="2302"/>
          <a:stretch>
            <a:fillRect/>
          </a:stretch>
        </p:blipFill>
        <p:spPr>
          <a:xfrm>
            <a:off x="267027" y="1235757"/>
            <a:ext cx="6212210" cy="4246988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E32F13E-79AB-79B2-E800-077333254D43}"/>
              </a:ext>
            </a:extLst>
          </p:cNvPr>
          <p:cNvGrpSpPr/>
          <p:nvPr/>
        </p:nvGrpSpPr>
        <p:grpSpPr>
          <a:xfrm>
            <a:off x="304026" y="10041024"/>
            <a:ext cx="5924621" cy="683715"/>
            <a:chOff x="306794" y="247844"/>
            <a:chExt cx="4417606" cy="1017076"/>
          </a:xfrm>
          <a:solidFill>
            <a:srgbClr val="8EA7B3"/>
          </a:solidFill>
        </p:grpSpPr>
        <p:sp>
          <p:nvSpPr>
            <p:cNvPr id="10" name="Graphic 12" descr="A brushstroke">
              <a:extLst>
                <a:ext uri="{FF2B5EF4-FFF2-40B4-BE49-F238E27FC236}">
                  <a16:creationId xmlns:a16="http://schemas.microsoft.com/office/drawing/2014/main" id="{ED707A15-D4CA-2E9C-7E47-04785EB101FF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2DB2BFB-DFA5-718D-6541-D9018155E793}"/>
                </a:ext>
              </a:extLst>
            </p:cNvPr>
            <p:cNvSpPr txBox="1"/>
            <p:nvPr/>
          </p:nvSpPr>
          <p:spPr>
            <a:xfrm>
              <a:off x="306794" y="376262"/>
              <a:ext cx="4157217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latin typeface="Aptos Black" panose="020B0004020202020204" pitchFamily="34" charset="0"/>
                </a:rPr>
                <a:t>Scotswood Walk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40FBA11-0B4A-6B79-058E-7CD02F3DB451}"/>
              </a:ext>
            </a:extLst>
          </p:cNvPr>
          <p:cNvGrpSpPr/>
          <p:nvPr/>
        </p:nvGrpSpPr>
        <p:grpSpPr>
          <a:xfrm>
            <a:off x="304026" y="10609021"/>
            <a:ext cx="2348302" cy="429880"/>
            <a:chOff x="306794" y="247844"/>
            <a:chExt cx="4417606" cy="1022492"/>
          </a:xfrm>
          <a:solidFill>
            <a:srgbClr val="FFFFFF"/>
          </a:solidFill>
        </p:grpSpPr>
        <p:sp>
          <p:nvSpPr>
            <p:cNvPr id="15" name="Graphic 12" descr="A brushstroke">
              <a:extLst>
                <a:ext uri="{FF2B5EF4-FFF2-40B4-BE49-F238E27FC236}">
                  <a16:creationId xmlns:a16="http://schemas.microsoft.com/office/drawing/2014/main" id="{54264307-B454-4513-F8B6-AA07B1C93D4B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17F006D-6659-68DD-A29C-28BBB44AD392}"/>
                </a:ext>
              </a:extLst>
            </p:cNvPr>
            <p:cNvSpPr txBox="1"/>
            <p:nvPr/>
          </p:nvSpPr>
          <p:spPr>
            <a:xfrm>
              <a:off x="306794" y="391861"/>
              <a:ext cx="4157217" cy="878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Every  6 minutes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4D7D738-EEA5-3541-088B-2EB42970EDAC}"/>
              </a:ext>
            </a:extLst>
          </p:cNvPr>
          <p:cNvGrpSpPr/>
          <p:nvPr/>
        </p:nvGrpSpPr>
        <p:grpSpPr>
          <a:xfrm>
            <a:off x="280813" y="10968000"/>
            <a:ext cx="6821938" cy="783958"/>
            <a:chOff x="626834" y="11168566"/>
            <a:chExt cx="6557764" cy="78395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9816E5E-67A3-7C40-FE9E-4F365433057F}"/>
                </a:ext>
              </a:extLst>
            </p:cNvPr>
            <p:cNvSpPr txBox="1"/>
            <p:nvPr/>
          </p:nvSpPr>
          <p:spPr>
            <a:xfrm>
              <a:off x="626834" y="11186160"/>
              <a:ext cx="2405926" cy="766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190" dirty="0">
                  <a:latin typeface="Aptos Black" panose="020B0004020202020204" pitchFamily="34" charset="0"/>
                </a:rPr>
                <a:t>Finsbury Park Station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D85E55A-6A91-FBC7-8EC9-55DA6D3565F3}"/>
                </a:ext>
              </a:extLst>
            </p:cNvPr>
            <p:cNvSpPr txBox="1"/>
            <p:nvPr/>
          </p:nvSpPr>
          <p:spPr>
            <a:xfrm>
              <a:off x="3574738" y="11201207"/>
              <a:ext cx="3609860" cy="4293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190" dirty="0">
                  <a:latin typeface="Aptos Black" panose="020B0004020202020204" pitchFamily="34" charset="0"/>
                </a:rPr>
                <a:t>Northumberland Park</a:t>
              </a:r>
            </a:p>
          </p:txBody>
        </p:sp>
        <p:pic>
          <p:nvPicPr>
            <p:cNvPr id="21" name="Graphic 20" descr="Caret Right with solid fill">
              <a:extLst>
                <a:ext uri="{FF2B5EF4-FFF2-40B4-BE49-F238E27FC236}">
                  <a16:creationId xmlns:a16="http://schemas.microsoft.com/office/drawing/2014/main" id="{9D366320-0FCD-24FE-4344-78FCEF1087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010553" y="11168566"/>
              <a:ext cx="563880" cy="563880"/>
            </a:xfrm>
            <a:prstGeom prst="rect">
              <a:avLst/>
            </a:prstGeom>
          </p:spPr>
        </p:pic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B6A839DC-D828-9186-FE2A-0E8F50C13018}"/>
              </a:ext>
            </a:extLst>
          </p:cNvPr>
          <p:cNvSpPr txBox="1"/>
          <p:nvPr/>
        </p:nvSpPr>
        <p:spPr>
          <a:xfrm>
            <a:off x="2715170" y="11330598"/>
            <a:ext cx="59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Aptos Black" panose="020B0004020202020204" pitchFamily="34" charset="0"/>
              </a:rPr>
              <a:t>W3</a:t>
            </a:r>
          </a:p>
        </p:txBody>
      </p:sp>
    </p:spTree>
    <p:extLst>
      <p:ext uri="{BB962C8B-B14F-4D97-AF65-F5344CB8AC3E}">
        <p14:creationId xmlns:p14="http://schemas.microsoft.com/office/powerpoint/2010/main" val="2237658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CC68F-2AA3-3889-269D-C12273485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1F8C4A91-731D-D019-41EF-0CC9D36631E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734908" y="0"/>
            <a:ext cx="123092" cy="6096000"/>
            <a:chOff x="4419600" y="0"/>
            <a:chExt cx="2438400" cy="6096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55C7A8F-E7B5-C82D-4DE6-618F72B3AB9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358490E-4686-4FF8-762F-BA01E4686FE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1C1B35D-EA5D-85B7-6DE5-D7E206797EE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BDD3C46-FC55-439E-DE03-A65428276A8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884EBC8-3B23-F554-1CFC-ED8F0F9DC1A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 rot="10800000">
            <a:off x="0" y="6096000"/>
            <a:ext cx="123092" cy="6096000"/>
            <a:chOff x="4419600" y="0"/>
            <a:chExt cx="2438400" cy="609600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1CC49DC-2912-84D6-9ED2-2A1D41958D4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0D510D6-9411-2644-BB03-A6288030B78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AFE6E60-B0C3-6ED1-0EB1-244B63B5CE6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E7E190C-14C7-1FA2-2599-2A817A36535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B5FDB83-7E4F-7E67-FD65-4D005A4BB9F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06794" y="168268"/>
            <a:ext cx="4581729" cy="829030"/>
            <a:chOff x="306794" y="247844"/>
            <a:chExt cx="4417606" cy="1017076"/>
          </a:xfrm>
        </p:grpSpPr>
        <p:sp>
          <p:nvSpPr>
            <p:cNvPr id="3" name="Graphic 12" descr="A brushstroke">
              <a:extLst>
                <a:ext uri="{FF2B5EF4-FFF2-40B4-BE49-F238E27FC236}">
                  <a16:creationId xmlns:a16="http://schemas.microsoft.com/office/drawing/2014/main" id="{96F51353-B2FB-FA0D-0111-339BBE6B848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solidFill>
              <a:srgbClr val="5DA312"/>
            </a:solidFill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BC092EB-597A-F34B-66AA-0694FBFEF5A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28284" y="477075"/>
              <a:ext cx="4157218" cy="685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030" dirty="0">
                  <a:solidFill>
                    <a:srgbClr val="FFFFFF"/>
                  </a:solidFill>
                  <a:latin typeface="Aptos Black" panose="020B0004020202020204" pitchFamily="34" charset="0"/>
                </a:rPr>
                <a:t>London Underground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6D6412C-1237-63BE-836E-E14EDE185F4A}"/>
              </a:ext>
            </a:extLst>
          </p:cNvPr>
          <p:cNvGrpSpPr/>
          <p:nvPr/>
        </p:nvGrpSpPr>
        <p:grpSpPr>
          <a:xfrm>
            <a:off x="329082" y="1184147"/>
            <a:ext cx="3997906" cy="683715"/>
            <a:chOff x="306794" y="247844"/>
            <a:chExt cx="4417606" cy="1017076"/>
          </a:xfrm>
          <a:solidFill>
            <a:srgbClr val="FFFFFF"/>
          </a:solidFill>
        </p:grpSpPr>
        <p:sp>
          <p:nvSpPr>
            <p:cNvPr id="7" name="Graphic 12" descr="A brushstroke">
              <a:extLst>
                <a:ext uri="{FF2B5EF4-FFF2-40B4-BE49-F238E27FC236}">
                  <a16:creationId xmlns:a16="http://schemas.microsoft.com/office/drawing/2014/main" id="{D7835054-621D-F156-23C7-784B44ECE4BE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8BC636B-1D65-2277-F5C2-9FA93B95F364}"/>
                </a:ext>
              </a:extLst>
            </p:cNvPr>
            <p:cNvSpPr txBox="1"/>
            <p:nvPr/>
          </p:nvSpPr>
          <p:spPr>
            <a:xfrm>
              <a:off x="306794" y="376262"/>
              <a:ext cx="4157218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Meridian Water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6F4C0AE-E741-7C63-DA50-0099764636EE}"/>
              </a:ext>
            </a:extLst>
          </p:cNvPr>
          <p:cNvGrpSpPr/>
          <p:nvPr/>
        </p:nvGrpSpPr>
        <p:grpSpPr>
          <a:xfrm>
            <a:off x="329082" y="3007027"/>
            <a:ext cx="3675185" cy="683715"/>
            <a:chOff x="306794" y="247844"/>
            <a:chExt cx="4417606" cy="1017076"/>
          </a:xfrm>
          <a:solidFill>
            <a:srgbClr val="FFFFFF"/>
          </a:solidFill>
        </p:grpSpPr>
        <p:sp>
          <p:nvSpPr>
            <p:cNvPr id="9" name="Graphic 12" descr="A brushstroke">
              <a:extLst>
                <a:ext uri="{FF2B5EF4-FFF2-40B4-BE49-F238E27FC236}">
                  <a16:creationId xmlns:a16="http://schemas.microsoft.com/office/drawing/2014/main" id="{BA143ED7-FCBD-051B-11DC-EFAB83A0D553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AF384CE-538B-B65F-76A1-2E5880784E9C}"/>
                </a:ext>
              </a:extLst>
            </p:cNvPr>
            <p:cNvSpPr txBox="1"/>
            <p:nvPr/>
          </p:nvSpPr>
          <p:spPr>
            <a:xfrm>
              <a:off x="306794" y="376262"/>
              <a:ext cx="4157218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White Hart Lane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DF508B6B-7595-5D37-6D09-EF3BAFFD07F5}"/>
              </a:ext>
            </a:extLst>
          </p:cNvPr>
          <p:cNvSpPr txBox="1"/>
          <p:nvPr/>
        </p:nvSpPr>
        <p:spPr>
          <a:xfrm>
            <a:off x="306794" y="1884638"/>
            <a:ext cx="6154966" cy="1103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Located a 500m (8 minute) walk away, providing access to </a:t>
            </a:r>
            <a:r>
              <a:rPr lang="en-GB" sz="2190" b="1" dirty="0">
                <a:solidFill>
                  <a:srgbClr val="FF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Greater Anglia 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services to Stratford, Bishops Stortford and Hertford East.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B7426B6-C52D-4FD9-5406-7C5890E6F091}"/>
              </a:ext>
            </a:extLst>
          </p:cNvPr>
          <p:cNvSpPr txBox="1"/>
          <p:nvPr/>
        </p:nvSpPr>
        <p:spPr>
          <a:xfrm>
            <a:off x="306794" y="3666878"/>
            <a:ext cx="6154966" cy="1103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Located a 1.28km (17 minute) walk away, providing access to </a:t>
            </a:r>
            <a:r>
              <a:rPr lang="en-GB" sz="2190" b="1" dirty="0">
                <a:solidFill>
                  <a:srgbClr val="99296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Weaver Line 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services to London Liverpool Street, Cheshunt and Enfield Town.</a:t>
            </a:r>
          </a:p>
        </p:txBody>
      </p:sp>
      <p:pic>
        <p:nvPicPr>
          <p:cNvPr id="37" name="Graphic 36" descr="Train with solid fill">
            <a:extLst>
              <a:ext uri="{FF2B5EF4-FFF2-40B4-BE49-F238E27FC236}">
                <a16:creationId xmlns:a16="http://schemas.microsoft.com/office/drawing/2014/main" id="{0F0A8E1F-0307-C86B-67D9-FA53FEBCF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1304464"/>
            <a:ext cx="931985" cy="93198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C11A34E6-6FA1-BA46-B8B9-A5A995C73F5A}"/>
              </a:ext>
            </a:extLst>
          </p:cNvPr>
          <p:cNvSpPr txBox="1"/>
          <p:nvPr/>
        </p:nvSpPr>
        <p:spPr>
          <a:xfrm>
            <a:off x="760893" y="11636828"/>
            <a:ext cx="57008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For more information, </a:t>
            </a:r>
            <a:r>
              <a:rPr lang="en-GB" sz="2000" dirty="0">
                <a:latin typeface="Source Sans Pro" panose="020B0503030403020204" pitchFamily="34" charset="0"/>
                <a:ea typeface="Source Sans Pro" panose="020B0503030403020204" pitchFamily="34" charset="0"/>
                <a:hlinkClick r:id="rId4"/>
              </a:rPr>
              <a:t>click here</a:t>
            </a:r>
            <a:r>
              <a:rPr lang="en-GB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8F271E2-0255-EA32-86CE-4376D31DED6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691"/>
          <a:stretch>
            <a:fillRect/>
          </a:stretch>
        </p:blipFill>
        <p:spPr>
          <a:xfrm>
            <a:off x="760893" y="4782618"/>
            <a:ext cx="5529775" cy="662421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3" name="Oval 32">
            <a:extLst>
              <a:ext uri="{FF2B5EF4-FFF2-40B4-BE49-F238E27FC236}">
                <a16:creationId xmlns:a16="http://schemas.microsoft.com/office/drawing/2014/main" id="{28EA8D8F-1061-769A-9E44-3C1CC349767F}"/>
              </a:ext>
            </a:extLst>
          </p:cNvPr>
          <p:cNvSpPr/>
          <p:nvPr/>
        </p:nvSpPr>
        <p:spPr>
          <a:xfrm>
            <a:off x="1752940" y="8189353"/>
            <a:ext cx="1858386" cy="50698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603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037A2-1800-21E5-7320-9A4A55B78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55B56506-0C8D-4E56-4113-2FB03519CBE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734908" y="0"/>
            <a:ext cx="123092" cy="6096000"/>
            <a:chOff x="4419600" y="0"/>
            <a:chExt cx="2438400" cy="6096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7C21C6F-EACE-E6B8-F9C2-5BDEB5CEA0F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33E4CB3-9605-96B9-C428-6F7F0026CA6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ADC0A22-CABA-61F4-44E9-70D2A80DCCF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B4F1456-F41A-E30F-70FD-A407A9EBEFF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4F5E5BA-99B7-E210-50A7-63321F73CA1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 rot="10800000">
            <a:off x="0" y="6096000"/>
            <a:ext cx="123092" cy="6096000"/>
            <a:chOff x="4419600" y="0"/>
            <a:chExt cx="2438400" cy="609600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0767C57-509E-B88B-D2E3-16B177C2CD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0F754F5-18FC-F4DC-2633-E06CBDC8162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D2DA7A2-28D6-DCB8-69F1-806FA908CEB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75A29A7-32BF-8A01-9728-9013BCD59AC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E86E3AC-8406-F396-FDFF-95E83815D17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06794" y="202993"/>
            <a:ext cx="4333955" cy="829030"/>
            <a:chOff x="306794" y="290447"/>
            <a:chExt cx="4178708" cy="1017076"/>
          </a:xfrm>
        </p:grpSpPr>
        <p:sp>
          <p:nvSpPr>
            <p:cNvPr id="3" name="Graphic 12" descr="A brushstroke">
              <a:extLst>
                <a:ext uri="{FF2B5EF4-FFF2-40B4-BE49-F238E27FC236}">
                  <a16:creationId xmlns:a16="http://schemas.microsoft.com/office/drawing/2014/main" id="{DF2667AB-9BD2-2445-C410-F67FE7FDE53F}"/>
                </a:ext>
              </a:extLst>
            </p:cNvPr>
            <p:cNvSpPr>
              <a:spLocks/>
            </p:cNvSpPr>
            <p:nvPr/>
          </p:nvSpPr>
          <p:spPr>
            <a:xfrm>
              <a:off x="306794" y="290447"/>
              <a:ext cx="167244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solidFill>
              <a:srgbClr val="5DA312"/>
            </a:solidFill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D0ADD1B-32F7-584E-DE86-80245885618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28284" y="477075"/>
              <a:ext cx="4157218" cy="685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030" dirty="0">
                  <a:solidFill>
                    <a:srgbClr val="FFFFFF"/>
                  </a:solidFill>
                  <a:latin typeface="Aptos Black" panose="020B0004020202020204" pitchFamily="34" charset="0"/>
                </a:rPr>
                <a:t>Driving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BF30543-40DC-A5B9-A12B-3583B11CDCCC}"/>
              </a:ext>
            </a:extLst>
          </p:cNvPr>
          <p:cNvGrpSpPr/>
          <p:nvPr/>
        </p:nvGrpSpPr>
        <p:grpSpPr>
          <a:xfrm>
            <a:off x="329082" y="1184147"/>
            <a:ext cx="3997906" cy="683715"/>
            <a:chOff x="306794" y="247844"/>
            <a:chExt cx="4417606" cy="1017076"/>
          </a:xfrm>
          <a:solidFill>
            <a:srgbClr val="FFFFFF"/>
          </a:solidFill>
        </p:grpSpPr>
        <p:sp>
          <p:nvSpPr>
            <p:cNvPr id="7" name="Graphic 12" descr="A brushstroke">
              <a:extLst>
                <a:ext uri="{FF2B5EF4-FFF2-40B4-BE49-F238E27FC236}">
                  <a16:creationId xmlns:a16="http://schemas.microsoft.com/office/drawing/2014/main" id="{ECD54EA3-6284-D300-EF66-32862E7FFDB3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47ECD0F-62C1-7D29-9EBF-10510134B4D3}"/>
                </a:ext>
              </a:extLst>
            </p:cNvPr>
            <p:cNvSpPr txBox="1"/>
            <p:nvPr/>
          </p:nvSpPr>
          <p:spPr>
            <a:xfrm>
              <a:off x="306794" y="376262"/>
              <a:ext cx="4157218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Car Clubs: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3CAC2EB-1CFE-0580-9D32-014806928F36}"/>
              </a:ext>
            </a:extLst>
          </p:cNvPr>
          <p:cNvGrpSpPr/>
          <p:nvPr/>
        </p:nvGrpSpPr>
        <p:grpSpPr>
          <a:xfrm>
            <a:off x="329082" y="5102667"/>
            <a:ext cx="3675185" cy="683715"/>
            <a:chOff x="306794" y="247844"/>
            <a:chExt cx="4417606" cy="1017076"/>
          </a:xfrm>
          <a:solidFill>
            <a:srgbClr val="FFFFFF"/>
          </a:solidFill>
        </p:grpSpPr>
        <p:sp>
          <p:nvSpPr>
            <p:cNvPr id="9" name="Graphic 12" descr="A brushstroke">
              <a:extLst>
                <a:ext uri="{FF2B5EF4-FFF2-40B4-BE49-F238E27FC236}">
                  <a16:creationId xmlns:a16="http://schemas.microsoft.com/office/drawing/2014/main" id="{41BD07E8-1833-CCE1-8631-9F5D4C8114B0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54310ED-6DEF-8094-133D-3193729B662B}"/>
                </a:ext>
              </a:extLst>
            </p:cNvPr>
            <p:cNvSpPr txBox="1"/>
            <p:nvPr/>
          </p:nvSpPr>
          <p:spPr>
            <a:xfrm>
              <a:off x="306794" y="376262"/>
              <a:ext cx="4157218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Car Sharing: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84B8DCFA-1F7C-A334-4EDB-432B8686DB3F}"/>
              </a:ext>
            </a:extLst>
          </p:cNvPr>
          <p:cNvSpPr txBox="1"/>
          <p:nvPr/>
        </p:nvSpPr>
        <p:spPr>
          <a:xfrm>
            <a:off x="306794" y="1884638"/>
            <a:ext cx="6154966" cy="1103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Members of car clubs have access to a car without the expense of ownership; Como UK estimate that car club users save £3,500 a year.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780BC8-6AE7-EDE0-C32E-E925FAE36C8A}"/>
              </a:ext>
            </a:extLst>
          </p:cNvPr>
          <p:cNvSpPr txBox="1"/>
          <p:nvPr/>
        </p:nvSpPr>
        <p:spPr>
          <a:xfrm>
            <a:off x="306794" y="3205765"/>
            <a:ext cx="6154966" cy="1440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solidFill>
                  <a:srgbClr val="5DA312"/>
                </a:solidFill>
                <a:latin typeface="Aptos Black" panose="020B0004020202020204" pitchFamily="34" charset="0"/>
                <a:ea typeface="Source Sans Pro" panose="020B0503030403020204" pitchFamily="34" charset="0"/>
              </a:rPr>
              <a:t>Car clubs include:</a:t>
            </a:r>
          </a:p>
          <a:p>
            <a:pPr marL="342900" indent="-342900">
              <a:buFontTx/>
              <a:buChar char="-"/>
            </a:pP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  <a:hlinkClick r:id="rId3"/>
              </a:rPr>
              <a:t>Drive-now</a:t>
            </a:r>
            <a:endParaRPr lang="en-GB" sz="219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  <a:hlinkClick r:id="rId4"/>
              </a:rPr>
              <a:t>Hertz 24/7</a:t>
            </a:r>
            <a:endParaRPr lang="en-GB" sz="219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  <a:hlinkClick r:id="rId5"/>
              </a:rPr>
              <a:t>Co-wheels</a:t>
            </a:r>
            <a:endParaRPr lang="en-GB" sz="219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236660-92B8-2629-373C-8897506CB029}"/>
              </a:ext>
            </a:extLst>
          </p:cNvPr>
          <p:cNvSpPr txBox="1"/>
          <p:nvPr/>
        </p:nvSpPr>
        <p:spPr>
          <a:xfrm>
            <a:off x="329082" y="5872709"/>
            <a:ext cx="6154966" cy="766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Car sharing is when two or more people share a journey to a particular destination e.g. to work.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ED75B7-BB91-6808-FF75-371B5F13B0F1}"/>
              </a:ext>
            </a:extLst>
          </p:cNvPr>
          <p:cNvSpPr txBox="1"/>
          <p:nvPr/>
        </p:nvSpPr>
        <p:spPr>
          <a:xfrm>
            <a:off x="329082" y="6787503"/>
            <a:ext cx="6154966" cy="177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Benefits can include:</a:t>
            </a:r>
          </a:p>
          <a:p>
            <a:pPr marL="342900" indent="-342900">
              <a:buFontTx/>
              <a:buChar char="-"/>
            </a:pP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Savings on travel and parking</a:t>
            </a:r>
          </a:p>
          <a:p>
            <a:pPr marL="342900" indent="-342900">
              <a:buFontTx/>
              <a:buChar char="-"/>
            </a:pP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Meeting new people </a:t>
            </a:r>
          </a:p>
          <a:p>
            <a:pPr marL="342900" indent="-342900">
              <a:buFontTx/>
              <a:buChar char="-"/>
            </a:pP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Helps to reduce pollution</a:t>
            </a:r>
          </a:p>
          <a:p>
            <a:pPr marL="342900" indent="-342900">
              <a:buFontTx/>
              <a:buChar char="-"/>
            </a:pP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Less stressful way to travel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5C6CD7-B97B-3293-9A67-778766D73A5F}"/>
              </a:ext>
            </a:extLst>
          </p:cNvPr>
          <p:cNvSpPr txBox="1"/>
          <p:nvPr/>
        </p:nvSpPr>
        <p:spPr>
          <a:xfrm>
            <a:off x="295169" y="8721005"/>
            <a:ext cx="6154966" cy="1103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Through 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  <a:hlinkClick r:id="rId6"/>
              </a:rPr>
              <a:t>Lift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Sharing websites, drivers can advertise their journey and earn money by offering someone a spare seat in their car. </a:t>
            </a:r>
          </a:p>
        </p:txBody>
      </p:sp>
      <p:pic>
        <p:nvPicPr>
          <p:cNvPr id="22" name="Graphic 21" descr="Electric car outline">
            <a:extLst>
              <a:ext uri="{FF2B5EF4-FFF2-40B4-BE49-F238E27FC236}">
                <a16:creationId xmlns:a16="http://schemas.microsoft.com/office/drawing/2014/main" id="{B827B619-F473-9636-DF58-689CEAD97B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98018" y="3306022"/>
            <a:ext cx="1984800" cy="198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288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1DF83-36D1-425B-D6B2-ADB835DB5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0104668C-AA9A-49FB-1FC3-229595EA808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734908" y="0"/>
            <a:ext cx="123092" cy="6096000"/>
            <a:chOff x="4419600" y="0"/>
            <a:chExt cx="2438400" cy="6096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233C91D-F8C1-4BE2-45DC-F244D3FA80C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0F27282-7372-1C09-6043-52941E0390A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2EA51D2-B4CA-807A-C8CA-3EB8A434666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437384C-7F7E-F4AB-7837-2D6FBC96180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CD66E5C-8133-90DF-46F4-2B0EC74F90B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 rot="10800000">
            <a:off x="0" y="6096000"/>
            <a:ext cx="123092" cy="6096000"/>
            <a:chOff x="4419600" y="0"/>
            <a:chExt cx="2438400" cy="609600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8378991-B889-5A75-9B80-5EC7C74486B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D875002-83E3-E8B1-4FFF-85F8DF91B56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EF42FA5-4DDA-D4D6-68D9-19D33569485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55DECC2-D8AD-DB66-CAAA-DAECC0D5DEC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B706080-E91F-AEBD-56D7-63DE757E64E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06794" y="202993"/>
            <a:ext cx="4333955" cy="829030"/>
            <a:chOff x="306794" y="290447"/>
            <a:chExt cx="4178708" cy="1017076"/>
          </a:xfrm>
        </p:grpSpPr>
        <p:sp>
          <p:nvSpPr>
            <p:cNvPr id="3" name="Graphic 12" descr="A brushstroke">
              <a:extLst>
                <a:ext uri="{FF2B5EF4-FFF2-40B4-BE49-F238E27FC236}">
                  <a16:creationId xmlns:a16="http://schemas.microsoft.com/office/drawing/2014/main" id="{BBCB62F8-DCA0-579C-2B54-EB8E1DB0E1CC}"/>
                </a:ext>
              </a:extLst>
            </p:cNvPr>
            <p:cNvSpPr>
              <a:spLocks/>
            </p:cNvSpPr>
            <p:nvPr/>
          </p:nvSpPr>
          <p:spPr>
            <a:xfrm>
              <a:off x="306794" y="290447"/>
              <a:ext cx="3424853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solidFill>
              <a:srgbClr val="5DA312"/>
            </a:solidFill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7D22D6D-F4C9-9C9E-3276-61371DA6E14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28284" y="477075"/>
              <a:ext cx="4157218" cy="685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030" dirty="0">
                  <a:solidFill>
                    <a:srgbClr val="FFFFFF"/>
                  </a:solidFill>
                  <a:latin typeface="Aptos Black" panose="020B0004020202020204" pitchFamily="34" charset="0"/>
                </a:rPr>
                <a:t>Local Schemes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1E68440-808D-F54B-503B-4D773938769A}"/>
              </a:ext>
            </a:extLst>
          </p:cNvPr>
          <p:cNvGrpSpPr/>
          <p:nvPr/>
        </p:nvGrpSpPr>
        <p:grpSpPr>
          <a:xfrm>
            <a:off x="332521" y="1005247"/>
            <a:ext cx="5483889" cy="1049668"/>
            <a:chOff x="306794" y="247844"/>
            <a:chExt cx="4417606" cy="1561458"/>
          </a:xfrm>
          <a:solidFill>
            <a:srgbClr val="FFFFFF"/>
          </a:solidFill>
        </p:grpSpPr>
        <p:sp>
          <p:nvSpPr>
            <p:cNvPr id="7" name="Graphic 12" descr="A brushstroke">
              <a:extLst>
                <a:ext uri="{FF2B5EF4-FFF2-40B4-BE49-F238E27FC236}">
                  <a16:creationId xmlns:a16="http://schemas.microsoft.com/office/drawing/2014/main" id="{39365F1B-0F22-55C1-98B2-9C624710EA0A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2E9C5FD-8EC7-8B6F-E87A-C689853A8887}"/>
                </a:ext>
              </a:extLst>
            </p:cNvPr>
            <p:cNvSpPr txBox="1"/>
            <p:nvPr/>
          </p:nvSpPr>
          <p:spPr>
            <a:xfrm>
              <a:off x="306794" y="376262"/>
              <a:ext cx="4157217" cy="1433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Haringey Cycling Campaign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4D02149-6539-7F38-ED8C-20C13EC627F9}"/>
              </a:ext>
            </a:extLst>
          </p:cNvPr>
          <p:cNvGrpSpPr/>
          <p:nvPr/>
        </p:nvGrpSpPr>
        <p:grpSpPr>
          <a:xfrm>
            <a:off x="441031" y="3452623"/>
            <a:ext cx="3283618" cy="683715"/>
            <a:chOff x="306794" y="247844"/>
            <a:chExt cx="4679393" cy="1017076"/>
          </a:xfrm>
          <a:solidFill>
            <a:srgbClr val="5DA312"/>
          </a:solidFill>
        </p:grpSpPr>
        <p:sp>
          <p:nvSpPr>
            <p:cNvPr id="9" name="Graphic 12" descr="A brushstroke">
              <a:extLst>
                <a:ext uri="{FF2B5EF4-FFF2-40B4-BE49-F238E27FC236}">
                  <a16:creationId xmlns:a16="http://schemas.microsoft.com/office/drawing/2014/main" id="{02FDB982-1CDF-87B7-58F2-1DCFC5B6BB5E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56091DD-1C21-63C4-9FE3-BADE49E8B65C}"/>
                </a:ext>
              </a:extLst>
            </p:cNvPr>
            <p:cNvSpPr txBox="1"/>
            <p:nvPr/>
          </p:nvSpPr>
          <p:spPr>
            <a:xfrm>
              <a:off x="306794" y="376262"/>
              <a:ext cx="4679393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chemeClr val="bg1"/>
                  </a:solidFill>
                  <a:latin typeface="Aptos Black" panose="020B0004020202020204" pitchFamily="34" charset="0"/>
                </a:rPr>
                <a:t>Bike Week 2026: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4D202D81-C12D-5630-D682-C5BC0BDC274C}"/>
              </a:ext>
            </a:extLst>
          </p:cNvPr>
          <p:cNvSpPr txBox="1"/>
          <p:nvPr/>
        </p:nvSpPr>
        <p:spPr>
          <a:xfrm>
            <a:off x="306794" y="1619817"/>
            <a:ext cx="6154966" cy="177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  <a:hlinkClick r:id="rId3"/>
              </a:rPr>
              <a:t>Haringey Cycling Campaign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aims to promote cycling uptake for children and adults, whilst improving safe practices. The group offers community events and group rides as well as training sessions to grow cycling confidence.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8D397C-0011-E39F-DBE3-347435CA3AB1}"/>
              </a:ext>
            </a:extLst>
          </p:cNvPr>
          <p:cNvSpPr txBox="1"/>
          <p:nvPr/>
        </p:nvSpPr>
        <p:spPr>
          <a:xfrm>
            <a:off x="306794" y="4125827"/>
            <a:ext cx="6154966" cy="1440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Bike Week is delivered by 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  <a:hlinkClick r:id="rId4"/>
              </a:rPr>
              <a:t>Cycling UK 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and will run from the 9</a:t>
            </a:r>
            <a:r>
              <a:rPr lang="en-GB" sz="2190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-15</a:t>
            </a:r>
            <a:r>
              <a:rPr lang="en-GB" sz="2190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of June 2026. Thousands of people across the UK take part to enjoy the simple pleasure of riding a bike.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CF7D02-2738-A5CB-F342-F0C738F71518}"/>
              </a:ext>
            </a:extLst>
          </p:cNvPr>
          <p:cNvSpPr txBox="1"/>
          <p:nvPr/>
        </p:nvSpPr>
        <p:spPr>
          <a:xfrm>
            <a:off x="270612" y="8160621"/>
            <a:ext cx="6154966" cy="1440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 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  <a:hlinkClick r:id="rId5"/>
              </a:rPr>
              <a:t>travel pass 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for older people allows free use of buses, the tube and DLR networks in London between the hours of 8am and 10pm. More information can be found here.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8FE2A81-FA04-05EE-4189-D754AF481CEA}"/>
              </a:ext>
            </a:extLst>
          </p:cNvPr>
          <p:cNvGrpSpPr/>
          <p:nvPr/>
        </p:nvGrpSpPr>
        <p:grpSpPr>
          <a:xfrm>
            <a:off x="332521" y="5640201"/>
            <a:ext cx="4911804" cy="683715"/>
            <a:chOff x="123448" y="3205809"/>
            <a:chExt cx="4557459" cy="1017076"/>
          </a:xfrm>
          <a:solidFill>
            <a:srgbClr val="8EA7B3"/>
          </a:solidFill>
        </p:grpSpPr>
        <p:sp>
          <p:nvSpPr>
            <p:cNvPr id="23" name="Graphic 12" descr="A brushstroke">
              <a:extLst>
                <a:ext uri="{FF2B5EF4-FFF2-40B4-BE49-F238E27FC236}">
                  <a16:creationId xmlns:a16="http://schemas.microsoft.com/office/drawing/2014/main" id="{FC0D4C1B-410F-E211-FE45-B10BF8F6F333}"/>
                </a:ext>
              </a:extLst>
            </p:cNvPr>
            <p:cNvSpPr/>
            <p:nvPr/>
          </p:nvSpPr>
          <p:spPr>
            <a:xfrm>
              <a:off x="123448" y="3205809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5DC5CA8-307C-3A6B-63D6-3416E964363A}"/>
                </a:ext>
              </a:extLst>
            </p:cNvPr>
            <p:cNvSpPr txBox="1"/>
            <p:nvPr/>
          </p:nvSpPr>
          <p:spPr>
            <a:xfrm>
              <a:off x="263301" y="3294190"/>
              <a:ext cx="4417606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latin typeface="Aptos Black" panose="020B0004020202020204" pitchFamily="34" charset="0"/>
                </a:rPr>
                <a:t>Walk to Work Day 2026: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6FA5E848-750F-ECB8-4E12-AC880EB79B9B}"/>
              </a:ext>
            </a:extLst>
          </p:cNvPr>
          <p:cNvSpPr txBox="1"/>
          <p:nvPr/>
        </p:nvSpPr>
        <p:spPr>
          <a:xfrm>
            <a:off x="270612" y="6301316"/>
            <a:ext cx="6154966" cy="1103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  <a:hlinkClick r:id="rId6"/>
              </a:rPr>
              <a:t>National Walk to Work Day 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will take place on the 4</a:t>
            </a:r>
            <a:r>
              <a:rPr lang="en-GB" sz="2190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 of April 2026 to help put people on track to a healthier lifestyle.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2B7A9F2-A826-4D4E-9021-99177202735C}"/>
              </a:ext>
            </a:extLst>
          </p:cNvPr>
          <p:cNvGrpSpPr/>
          <p:nvPr/>
        </p:nvGrpSpPr>
        <p:grpSpPr>
          <a:xfrm>
            <a:off x="306794" y="7403868"/>
            <a:ext cx="4761077" cy="683715"/>
            <a:chOff x="123448" y="3205809"/>
            <a:chExt cx="4515327" cy="1017076"/>
          </a:xfrm>
          <a:solidFill>
            <a:srgbClr val="FFFFFF"/>
          </a:solidFill>
        </p:grpSpPr>
        <p:sp>
          <p:nvSpPr>
            <p:cNvPr id="37" name="Graphic 12" descr="A brushstroke">
              <a:extLst>
                <a:ext uri="{FF2B5EF4-FFF2-40B4-BE49-F238E27FC236}">
                  <a16:creationId xmlns:a16="http://schemas.microsoft.com/office/drawing/2014/main" id="{66FA9042-27F7-215A-BF08-BAE38C768AA9}"/>
                </a:ext>
              </a:extLst>
            </p:cNvPr>
            <p:cNvSpPr/>
            <p:nvPr/>
          </p:nvSpPr>
          <p:spPr>
            <a:xfrm>
              <a:off x="123448" y="3205809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3E94B08-137F-3121-23FD-85D4FC934E13}"/>
                </a:ext>
              </a:extLst>
            </p:cNvPr>
            <p:cNvSpPr txBox="1"/>
            <p:nvPr/>
          </p:nvSpPr>
          <p:spPr>
            <a:xfrm>
              <a:off x="221169" y="3315689"/>
              <a:ext cx="4417606" cy="78519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London Freedom Pass: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907E682-02B1-85EB-14A8-66D997423190}"/>
              </a:ext>
            </a:extLst>
          </p:cNvPr>
          <p:cNvGrpSpPr/>
          <p:nvPr/>
        </p:nvGrpSpPr>
        <p:grpSpPr>
          <a:xfrm>
            <a:off x="128938" y="11340216"/>
            <a:ext cx="3313398" cy="1059930"/>
            <a:chOff x="775610" y="10712567"/>
            <a:chExt cx="5651876" cy="1959663"/>
          </a:xfrm>
          <a:solidFill>
            <a:schemeClr val="tx1"/>
          </a:solidFill>
        </p:grpSpPr>
        <p:pic>
          <p:nvPicPr>
            <p:cNvPr id="39" name="Graphic 38" descr="Train with solid fill">
              <a:extLst>
                <a:ext uri="{FF2B5EF4-FFF2-40B4-BE49-F238E27FC236}">
                  <a16:creationId xmlns:a16="http://schemas.microsoft.com/office/drawing/2014/main" id="{BF48811D-999D-822D-2EDB-C14834827B75}"/>
                </a:ext>
              </a:extLst>
            </p:cNvPr>
            <p:cNvPicPr/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75610" y="10980218"/>
              <a:ext cx="1275104" cy="1275104"/>
            </a:xfrm>
            <a:prstGeom prst="rect">
              <a:avLst/>
            </a:prstGeom>
          </p:spPr>
        </p:pic>
        <p:pic>
          <p:nvPicPr>
            <p:cNvPr id="40" name="Graphic 39" descr="Walk with solid fill">
              <a:extLst>
                <a:ext uri="{FF2B5EF4-FFF2-40B4-BE49-F238E27FC236}">
                  <a16:creationId xmlns:a16="http://schemas.microsoft.com/office/drawing/2014/main" id="{CBB65F9B-0C51-D21F-32A6-5DB8F39C507A}"/>
                </a:ext>
              </a:extLst>
            </p:cNvPr>
            <p:cNvPicPr/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050714" y="11169386"/>
              <a:ext cx="1080427" cy="1080427"/>
            </a:xfrm>
            <a:prstGeom prst="rect">
              <a:avLst/>
            </a:prstGeom>
          </p:spPr>
        </p:pic>
        <p:pic>
          <p:nvPicPr>
            <p:cNvPr id="41" name="Graphic 40" descr="Cycling with solid fill">
              <a:extLst>
                <a:ext uri="{FF2B5EF4-FFF2-40B4-BE49-F238E27FC236}">
                  <a16:creationId xmlns:a16="http://schemas.microsoft.com/office/drawing/2014/main" id="{BB0C7AB7-D85C-78F4-7BC4-A08981BB2AAB}"/>
                </a:ext>
              </a:extLst>
            </p:cNvPr>
            <p:cNvPicPr/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109755" y="11078799"/>
              <a:ext cx="1227200" cy="1227200"/>
            </a:xfrm>
            <a:prstGeom prst="rect">
              <a:avLst/>
            </a:prstGeom>
          </p:spPr>
        </p:pic>
        <p:pic>
          <p:nvPicPr>
            <p:cNvPr id="42" name="Graphic 41" descr="Bus with solid fill">
              <a:extLst>
                <a:ext uri="{FF2B5EF4-FFF2-40B4-BE49-F238E27FC236}">
                  <a16:creationId xmlns:a16="http://schemas.microsoft.com/office/drawing/2014/main" id="{83BBF8E9-B647-2EBA-BC35-6AC64AF4E0EB}"/>
                </a:ext>
              </a:extLst>
            </p:cNvPr>
            <p:cNvPicPr/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406245" y="10712567"/>
              <a:ext cx="2021241" cy="1959663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BABAC5D-EC9A-A8E6-F7A1-AD06DC2DDCA4}"/>
              </a:ext>
            </a:extLst>
          </p:cNvPr>
          <p:cNvGrpSpPr/>
          <p:nvPr/>
        </p:nvGrpSpPr>
        <p:grpSpPr>
          <a:xfrm>
            <a:off x="3975701" y="11529847"/>
            <a:ext cx="3436620" cy="674767"/>
            <a:chOff x="-424416" y="11521902"/>
            <a:chExt cx="3436620" cy="67476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92E055B-9022-7D85-93CE-8893475A94D7}"/>
                </a:ext>
              </a:extLst>
            </p:cNvPr>
            <p:cNvSpPr txBox="1"/>
            <p:nvPr/>
          </p:nvSpPr>
          <p:spPr>
            <a:xfrm>
              <a:off x="-424416" y="11888892"/>
              <a:ext cx="343662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Created by TTP Consulting</a:t>
              </a:r>
            </a:p>
          </p:txBody>
        </p:sp>
        <p:pic>
          <p:nvPicPr>
            <p:cNvPr id="48" name="image1.png">
              <a:extLst>
                <a:ext uri="{FF2B5EF4-FFF2-40B4-BE49-F238E27FC236}">
                  <a16:creationId xmlns:a16="http://schemas.microsoft.com/office/drawing/2014/main" id="{C93DC842-5155-278B-A5E9-F4EFD6EFE91D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54533" y="11521902"/>
              <a:ext cx="1304287" cy="366990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9991855-092D-EF93-55A1-750B6788DFF4}"/>
              </a:ext>
            </a:extLst>
          </p:cNvPr>
          <p:cNvGrpSpPr/>
          <p:nvPr/>
        </p:nvGrpSpPr>
        <p:grpSpPr>
          <a:xfrm>
            <a:off x="207448" y="9779121"/>
            <a:ext cx="6528918" cy="683715"/>
            <a:chOff x="306794" y="247844"/>
            <a:chExt cx="4417606" cy="1017076"/>
          </a:xfrm>
          <a:solidFill>
            <a:srgbClr val="FFFFFF"/>
          </a:solidFill>
        </p:grpSpPr>
        <p:sp>
          <p:nvSpPr>
            <p:cNvPr id="14" name="Graphic 12" descr="A brushstroke">
              <a:extLst>
                <a:ext uri="{FF2B5EF4-FFF2-40B4-BE49-F238E27FC236}">
                  <a16:creationId xmlns:a16="http://schemas.microsoft.com/office/drawing/2014/main" id="{393BC429-93CD-04EB-70EC-D721C45CBF8B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F0D1DD1-277F-F191-8F1E-1D0A0AE9434B}"/>
                </a:ext>
              </a:extLst>
            </p:cNvPr>
            <p:cNvSpPr txBox="1"/>
            <p:nvPr/>
          </p:nvSpPr>
          <p:spPr>
            <a:xfrm>
              <a:off x="306794" y="376262"/>
              <a:ext cx="4157218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Other Useful Apps and Websites: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A2A1B04B-4F46-A6D5-D021-5734E0C1B955}"/>
              </a:ext>
            </a:extLst>
          </p:cNvPr>
          <p:cNvSpPr txBox="1"/>
          <p:nvPr/>
        </p:nvSpPr>
        <p:spPr>
          <a:xfrm>
            <a:off x="89902" y="10701471"/>
            <a:ext cx="67308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City Mapper		</a:t>
            </a:r>
            <a:r>
              <a:rPr lang="en-GB" sz="20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NextBuses</a:t>
            </a:r>
            <a:r>
              <a:rPr lang="en-GB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		National Rail		Sustrans</a:t>
            </a:r>
          </a:p>
        </p:txBody>
      </p:sp>
    </p:spTree>
    <p:extLst>
      <p:ext uri="{BB962C8B-B14F-4D97-AF65-F5344CB8AC3E}">
        <p14:creationId xmlns:p14="http://schemas.microsoft.com/office/powerpoint/2010/main" val="1142084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09d7bad-e07d-4563-abee-a7828e2acbe2">
      <Terms xmlns="http://schemas.microsoft.com/office/infopath/2007/PartnerControls"/>
    </lcf76f155ced4ddcb4097134ff3c332f>
    <TaxCatchAll xmlns="ca460219-d508-4207-87a9-dd7be50e6d33" xsi:nil="true"/>
    <_Flow_SignoffStatus xmlns="109d7bad-e07d-4563-abee-a7828e2acbe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D50E527FA2A443A49D91156F12F950" ma:contentTypeVersion="19" ma:contentTypeDescription="Create a new document." ma:contentTypeScope="" ma:versionID="e92022ed8f9ca9b6a6d3776f276c7321">
  <xsd:schema xmlns:xsd="http://www.w3.org/2001/XMLSchema" xmlns:xs="http://www.w3.org/2001/XMLSchema" xmlns:p="http://schemas.microsoft.com/office/2006/metadata/properties" xmlns:ns2="109d7bad-e07d-4563-abee-a7828e2acbe2" xmlns:ns3="ca460219-d508-4207-87a9-dd7be50e6d33" targetNamespace="http://schemas.microsoft.com/office/2006/metadata/properties" ma:root="true" ma:fieldsID="2ef54fff095028d8c7863599ec63e424" ns2:_="" ns3:_="">
    <xsd:import namespace="109d7bad-e07d-4563-abee-a7828e2acbe2"/>
    <xsd:import namespace="ca460219-d508-4207-87a9-dd7be50e6d3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_Flow_SignoffStatu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9d7bad-e07d-4563-abee-a7828e2acbe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71c3dcb-d06a-4959-bed5-545d1ac69c0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_Flow_SignoffStatus" ma:index="25" nillable="true" ma:displayName="Sign-off status" ma:internalName="Sign_x002d_off_x0020_status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460219-d508-4207-87a9-dd7be50e6d3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aa079c7-75b3-44de-a2bb-678437967a86}" ma:internalName="TaxCatchAll" ma:showField="CatchAllData" ma:web="ca460219-d508-4207-87a9-dd7be50e6d3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4BD6D06-2202-47B5-9F27-EE69A1093D79}">
  <ds:schemaRefs>
    <ds:schemaRef ds:uri="http://schemas.microsoft.com/office/2006/metadata/properties"/>
    <ds:schemaRef ds:uri="http://schemas.microsoft.com/office/infopath/2007/PartnerControls"/>
    <ds:schemaRef ds:uri="109d7bad-e07d-4563-abee-a7828e2acbe2"/>
    <ds:schemaRef ds:uri="ca460219-d508-4207-87a9-dd7be50e6d33"/>
  </ds:schemaRefs>
</ds:datastoreItem>
</file>

<file path=customXml/itemProps2.xml><?xml version="1.0" encoding="utf-8"?>
<ds:datastoreItem xmlns:ds="http://schemas.openxmlformats.org/officeDocument/2006/customXml" ds:itemID="{ED1DF072-E9D4-40B9-B65B-6682576C4B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64590D4-B137-43A3-9981-36B19E2A42C2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918</Words>
  <Application>Microsoft Office PowerPoint</Application>
  <PresentationFormat>Widescreen</PresentationFormat>
  <Paragraphs>120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ADLaM Display</vt:lpstr>
      <vt:lpstr>Aptos</vt:lpstr>
      <vt:lpstr>Aptos Black</vt:lpstr>
      <vt:lpstr>Aptos Display</vt:lpstr>
      <vt:lpstr>Arial</vt:lpstr>
      <vt:lpstr>Source Sans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Laura-Jane Dickson</dc:creator>
  <cp:lastModifiedBy>Andrew Murdoch</cp:lastModifiedBy>
  <cp:revision>4</cp:revision>
  <dcterms:created xsi:type="dcterms:W3CDTF">2025-09-30T09:48:26Z</dcterms:created>
  <dcterms:modified xsi:type="dcterms:W3CDTF">2026-01-19T17:55:17Z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0x010100EDD50E527FA2A443A49D91156F12F950</vt:lpwstr>
  </property>
  <property fmtid="{D5CDD505-2E9C-101B-9397-08002B2CF9AE}" pid="3" name="MediaServiceImageTags">
    <vt:lpwstr/>
  </property>
</Properties>
</file>